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9"/>
  </p:notesMasterIdLst>
  <p:handoutMasterIdLst>
    <p:handoutMasterId r:id="rId80"/>
  </p:handoutMasterIdLst>
  <p:sldIdLst>
    <p:sldId id="462" r:id="rId8"/>
    <p:sldId id="1436" r:id="rId9"/>
    <p:sldId id="1366" r:id="rId10"/>
    <p:sldId id="1423" r:id="rId11"/>
    <p:sldId id="1406" r:id="rId12"/>
    <p:sldId id="1414" r:id="rId13"/>
    <p:sldId id="1417" r:id="rId14"/>
    <p:sldId id="1415" r:id="rId15"/>
    <p:sldId id="1416" r:id="rId16"/>
    <p:sldId id="1418" r:id="rId17"/>
    <p:sldId id="1419" r:id="rId18"/>
    <p:sldId id="1421" r:id="rId19"/>
    <p:sldId id="1420" r:id="rId20"/>
    <p:sldId id="1422" r:id="rId21"/>
    <p:sldId id="1477" r:id="rId22"/>
    <p:sldId id="1437" r:id="rId23"/>
    <p:sldId id="1438" r:id="rId24"/>
    <p:sldId id="1424" r:id="rId25"/>
    <p:sldId id="1478" r:id="rId26"/>
    <p:sldId id="1425" r:id="rId27"/>
    <p:sldId id="1439" r:id="rId28"/>
    <p:sldId id="1426" r:id="rId29"/>
    <p:sldId id="1427" r:id="rId30"/>
    <p:sldId id="1428" r:id="rId31"/>
    <p:sldId id="1440" r:id="rId32"/>
    <p:sldId id="1442" r:id="rId33"/>
    <p:sldId id="1441" r:id="rId34"/>
    <p:sldId id="1443" r:id="rId35"/>
    <p:sldId id="1444" r:id="rId36"/>
    <p:sldId id="1445" r:id="rId37"/>
    <p:sldId id="1454" r:id="rId38"/>
    <p:sldId id="1431" r:id="rId39"/>
    <p:sldId id="1455" r:id="rId40"/>
    <p:sldId id="1446" r:id="rId41"/>
    <p:sldId id="1432" r:id="rId42"/>
    <p:sldId id="1433" r:id="rId43"/>
    <p:sldId id="1434" r:id="rId44"/>
    <p:sldId id="1435" r:id="rId45"/>
    <p:sldId id="1456" r:id="rId46"/>
    <p:sldId id="1447" r:id="rId47"/>
    <p:sldId id="1479" r:id="rId48"/>
    <p:sldId id="1457" r:id="rId49"/>
    <p:sldId id="1460" r:id="rId50"/>
    <p:sldId id="1458" r:id="rId51"/>
    <p:sldId id="1459" r:id="rId52"/>
    <p:sldId id="1453" r:id="rId53"/>
    <p:sldId id="1461" r:id="rId54"/>
    <p:sldId id="1452" r:id="rId55"/>
    <p:sldId id="1451" r:id="rId56"/>
    <p:sldId id="1449" r:id="rId57"/>
    <p:sldId id="1450" r:id="rId58"/>
    <p:sldId id="1462" r:id="rId59"/>
    <p:sldId id="1448" r:id="rId60"/>
    <p:sldId id="1464" r:id="rId61"/>
    <p:sldId id="1480" r:id="rId62"/>
    <p:sldId id="1482" r:id="rId63"/>
    <p:sldId id="1465" r:id="rId64"/>
    <p:sldId id="1466" r:id="rId65"/>
    <p:sldId id="1467" r:id="rId66"/>
    <p:sldId id="1463" r:id="rId67"/>
    <p:sldId id="1468" r:id="rId68"/>
    <p:sldId id="1469" r:id="rId69"/>
    <p:sldId id="1481" r:id="rId70"/>
    <p:sldId id="1470" r:id="rId71"/>
    <p:sldId id="1471" r:id="rId72"/>
    <p:sldId id="1474" r:id="rId73"/>
    <p:sldId id="1472" r:id="rId74"/>
    <p:sldId id="1473" r:id="rId75"/>
    <p:sldId id="1475" r:id="rId76"/>
    <p:sldId id="1476" r:id="rId77"/>
    <p:sldId id="264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1BDD08-53A4-4B21-AD3F-F58852450143}">
          <p14:sldIdLst>
            <p14:sldId id="462"/>
            <p14:sldId id="1436"/>
            <p14:sldId id="1366"/>
            <p14:sldId id="1423"/>
            <p14:sldId id="1406"/>
            <p14:sldId id="1414"/>
            <p14:sldId id="1417"/>
            <p14:sldId id="1415"/>
            <p14:sldId id="1416"/>
            <p14:sldId id="1418"/>
            <p14:sldId id="1419"/>
            <p14:sldId id="1421"/>
            <p14:sldId id="1420"/>
            <p14:sldId id="1422"/>
            <p14:sldId id="1477"/>
            <p14:sldId id="1437"/>
            <p14:sldId id="1438"/>
            <p14:sldId id="1424"/>
            <p14:sldId id="1478"/>
            <p14:sldId id="1425"/>
            <p14:sldId id="1439"/>
            <p14:sldId id="1426"/>
            <p14:sldId id="1427"/>
            <p14:sldId id="1428"/>
            <p14:sldId id="1440"/>
            <p14:sldId id="1442"/>
            <p14:sldId id="1441"/>
            <p14:sldId id="1443"/>
            <p14:sldId id="1444"/>
            <p14:sldId id="1445"/>
            <p14:sldId id="1454"/>
            <p14:sldId id="1431"/>
            <p14:sldId id="1455"/>
            <p14:sldId id="1446"/>
            <p14:sldId id="1432"/>
            <p14:sldId id="1433"/>
            <p14:sldId id="1434"/>
            <p14:sldId id="1435"/>
            <p14:sldId id="1456"/>
            <p14:sldId id="1447"/>
            <p14:sldId id="1479"/>
            <p14:sldId id="1457"/>
            <p14:sldId id="1460"/>
            <p14:sldId id="1458"/>
            <p14:sldId id="1459"/>
            <p14:sldId id="1453"/>
            <p14:sldId id="1461"/>
            <p14:sldId id="1452"/>
            <p14:sldId id="1451"/>
            <p14:sldId id="1449"/>
            <p14:sldId id="1450"/>
            <p14:sldId id="1462"/>
            <p14:sldId id="1448"/>
            <p14:sldId id="1464"/>
            <p14:sldId id="1480"/>
            <p14:sldId id="1482"/>
            <p14:sldId id="1465"/>
            <p14:sldId id="1466"/>
            <p14:sldId id="1467"/>
            <p14:sldId id="1463"/>
            <p14:sldId id="1468"/>
            <p14:sldId id="1469"/>
            <p14:sldId id="1481"/>
            <p14:sldId id="1470"/>
            <p14:sldId id="1471"/>
            <p14:sldId id="1474"/>
            <p14:sldId id="1472"/>
            <p14:sldId id="1473"/>
            <p14:sldId id="1475"/>
            <p14:sldId id="147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E4"/>
    <a:srgbClr val="0E0EFE"/>
    <a:srgbClr val="90201D"/>
    <a:srgbClr val="BF7E71"/>
    <a:srgbClr val="800000"/>
    <a:srgbClr val="65FDF0"/>
    <a:srgbClr val="A88AFE"/>
    <a:srgbClr val="69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5285" autoAdjust="0"/>
  </p:normalViewPr>
  <p:slideViewPr>
    <p:cSldViewPr snapToGrid="0">
      <p:cViewPr varScale="1">
        <p:scale>
          <a:sx n="85" d="100"/>
          <a:sy n="85" d="100"/>
        </p:scale>
        <p:origin x="77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250590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981782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43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9519131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1388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79957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8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  <p:sldLayoutId id="2147483723" r:id="rId4"/>
    <p:sldLayoutId id="2147483724" r:id="rId5"/>
    <p:sldLayoutId id="2147483725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9" r:id="rId17"/>
    <p:sldLayoutId id="2147483721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xios-http.cn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api.smart-xwork.cn/mock/169327/emp/deleteById" TargetMode="External"/><Relationship Id="rId2" Type="http://schemas.openxmlformats.org/officeDocument/2006/relationships/hyperlink" Target="http://yapi.smart-xwork.cn/mock/169327/emp/list" TargetMode="Externa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yapi.smart-xwork.cn/mock/169327/emp/list" TargetMode="Externa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yapi.smart-xwork.cn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../&#36164;&#26009;/NodeJS&#23433;&#35013;&#25991;&#26723;/NodeJS&#23433;&#35013;&#25991;&#26723;.md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s://element.eleme.cn/#/zh-CNListen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yapi.smart-xwork.cn/mock/169327/emp/list" TargetMode="Externa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nginx.or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yapi.smart-xwork.cn/mock/169327/emp/list" TargetMode="Externa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localhost:90/" TargetMode="Externa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开发</a:t>
            </a:r>
            <a:endParaRPr kumimoji="1" lang="zh-CN" altLang="en-US" sz="5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BF493F-8B0C-F34E-4536-F0B8F1A0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24" y="3854779"/>
            <a:ext cx="3360685" cy="7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46EBE9D-E7DD-EB00-5FFF-7D093AF67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F95C0D-E68B-2D0D-74E3-E54200C44513}"/>
              </a:ext>
            </a:extLst>
          </p:cNvPr>
          <p:cNvGrpSpPr/>
          <p:nvPr/>
        </p:nvGrpSpPr>
        <p:grpSpPr>
          <a:xfrm>
            <a:off x="782320" y="1654698"/>
            <a:ext cx="10526664" cy="1668795"/>
            <a:chOff x="782320" y="1654698"/>
            <a:chExt cx="10526664" cy="166879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3B3C7F4-B3A2-C083-8B9B-C6CEEFACD386}"/>
                </a:ext>
              </a:extLst>
            </p:cNvPr>
            <p:cNvGrpSpPr/>
            <p:nvPr/>
          </p:nvGrpSpPr>
          <p:grpSpPr>
            <a:xfrm>
              <a:off x="782320" y="1654698"/>
              <a:ext cx="10526664" cy="1668795"/>
              <a:chOff x="920209" y="1823315"/>
              <a:chExt cx="10322211" cy="1668795"/>
            </a:xfrm>
          </p:grpSpPr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E073A571-7C8E-F420-7998-C7B96E37744B}"/>
                  </a:ext>
                </a:extLst>
              </p:cNvPr>
              <p:cNvSpPr/>
              <p:nvPr/>
            </p:nvSpPr>
            <p:spPr>
              <a:xfrm>
                <a:off x="920209" y="1823318"/>
                <a:ext cx="10322211" cy="1668792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0000" bIns="180000" rtlCol="0" anchor="ctr"/>
              <a:lstStyle/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 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对原生的</a:t>
                </a: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进行了封装，简化书写，快速开发。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2"/>
                  </a:rPr>
                  <a:t>https://www.axios-http.cn/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10C6651D-2DCD-D1F3-C543-32C9E0DE2426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105942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6" name="Shape 2621">
              <a:extLst>
                <a:ext uri="{FF2B5EF4-FFF2-40B4-BE49-F238E27FC236}">
                  <a16:creationId xmlns:a16="http://schemas.microsoft.com/office/drawing/2014/main" id="{053EE053-02BA-5C4E-8966-BE445A241757}"/>
                </a:ext>
              </a:extLst>
            </p:cNvPr>
            <p:cNvSpPr/>
            <p:nvPr/>
          </p:nvSpPr>
          <p:spPr>
            <a:xfrm>
              <a:off x="943694" y="172192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659D32A-E8B9-1D37-73C9-5FC7FBE5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74" y="2191538"/>
            <a:ext cx="4109779" cy="7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3">
            <a:extLst>
              <a:ext uri="{FF2B5EF4-FFF2-40B4-BE49-F238E27FC236}">
                <a16:creationId xmlns:a16="http://schemas.microsoft.com/office/drawing/2014/main" id="{597F6F47-7627-3088-2A08-D575302E4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入门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D232A2-035D-7BB1-BB5F-7F80D7EA78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Axios</a:t>
            </a:r>
            <a:r>
              <a:rPr lang="zh-CN" altLang="en-US"/>
              <a:t>的</a:t>
            </a:r>
            <a:r>
              <a:rPr lang="en-US" altLang="zh-CN"/>
              <a:t>js</a:t>
            </a:r>
            <a:r>
              <a:rPr lang="zh-CN" altLang="en-US"/>
              <a:t>文件</a:t>
            </a:r>
            <a:endParaRPr lang="en-US" altLang="zh-CN"/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US" altLang="zh-CN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Axios</a:t>
            </a:r>
            <a:r>
              <a:rPr lang="zh-CN" altLang="en-US"/>
              <a:t>发送请求，并获取响应结果</a:t>
            </a:r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8ECE1E2D-8453-6296-B0CE-32148AA33605}"/>
              </a:ext>
            </a:extLst>
          </p:cNvPr>
          <p:cNvSpPr/>
          <p:nvPr/>
        </p:nvSpPr>
        <p:spPr>
          <a:xfrm>
            <a:off x="2659492" y="2166747"/>
            <a:ext cx="6569349" cy="365981"/>
          </a:xfrm>
          <a:prstGeom prst="roundRect">
            <a:avLst>
              <a:gd name="adj" fmla="val 1692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src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"js/axios-0.18.0.js"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&gt;&lt;/script&gt;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2">
            <a:extLst>
              <a:ext uri="{FF2B5EF4-FFF2-40B4-BE49-F238E27FC236}">
                <a16:creationId xmlns:a16="http://schemas.microsoft.com/office/drawing/2014/main" id="{5016E91C-92BC-5C6C-D337-F1B5A8CFB73D}"/>
              </a:ext>
            </a:extLst>
          </p:cNvPr>
          <p:cNvSpPr/>
          <p:nvPr/>
        </p:nvSpPr>
        <p:spPr>
          <a:xfrm>
            <a:off x="2659492" y="3061041"/>
            <a:ext cx="6569349" cy="1670464"/>
          </a:xfrm>
          <a:prstGeom prst="roundRect">
            <a:avLst>
              <a:gd name="adj" fmla="val 1826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axios({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"get"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http://yapi.smart-xwork.cn/mock/169327/emp/list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console.log(result.data);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8" name="!!矩形: 圆角 3">
            <a:extLst>
              <a:ext uri="{FF2B5EF4-FFF2-40B4-BE49-F238E27FC236}">
                <a16:creationId xmlns:a16="http://schemas.microsoft.com/office/drawing/2014/main" id="{7EA08B90-306A-2078-7BBE-CCCB94CEA209}"/>
              </a:ext>
            </a:extLst>
          </p:cNvPr>
          <p:cNvSpPr/>
          <p:nvPr/>
        </p:nvSpPr>
        <p:spPr>
          <a:xfrm>
            <a:off x="2659492" y="4784124"/>
            <a:ext cx="6569349" cy="1902662"/>
          </a:xfrm>
          <a:prstGeom prst="roundRect">
            <a:avLst>
              <a:gd name="adj" fmla="val 2325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axios({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method: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"post"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url: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http://yapi.smart-xwork.cn/mock/169327/emp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3"/>
              </a:rPr>
              <a:t>/deleteById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data: 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"id=1"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}).then((result)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console.log(result.data);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A231FF2-680E-27C6-F79D-D862A1D6D9EC}"/>
              </a:ext>
            </a:extLst>
          </p:cNvPr>
          <p:cNvGrpSpPr/>
          <p:nvPr/>
        </p:nvGrpSpPr>
        <p:grpSpPr>
          <a:xfrm>
            <a:off x="2659492" y="3955953"/>
            <a:ext cx="6576969" cy="782789"/>
            <a:chOff x="2659492" y="3832861"/>
            <a:chExt cx="6576969" cy="78278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5A02065-3041-5AAE-4606-E5331278AC23}"/>
                </a:ext>
              </a:extLst>
            </p:cNvPr>
            <p:cNvSpPr/>
            <p:nvPr/>
          </p:nvSpPr>
          <p:spPr>
            <a:xfrm>
              <a:off x="2659492" y="3832861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24D8AD9E-7B15-459D-397C-5125DAA956A4}"/>
                </a:ext>
              </a:extLst>
            </p:cNvPr>
            <p:cNvSpPr/>
            <p:nvPr/>
          </p:nvSpPr>
          <p:spPr>
            <a:xfrm>
              <a:off x="8267700" y="4285856"/>
              <a:ext cx="968761" cy="329794"/>
            </a:xfrm>
            <a:prstGeom prst="round2Diag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D86B54-9A1F-EA66-A671-DE204ED3AB13}"/>
              </a:ext>
            </a:extLst>
          </p:cNvPr>
          <p:cNvGrpSpPr/>
          <p:nvPr/>
        </p:nvGrpSpPr>
        <p:grpSpPr>
          <a:xfrm>
            <a:off x="2659492" y="5911618"/>
            <a:ext cx="6576969" cy="782788"/>
            <a:chOff x="2659492" y="5788526"/>
            <a:chExt cx="6576969" cy="78278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E98F11-89FD-CB35-8C8D-86870552E1A9}"/>
                </a:ext>
              </a:extLst>
            </p:cNvPr>
            <p:cNvSpPr/>
            <p:nvPr/>
          </p:nvSpPr>
          <p:spPr>
            <a:xfrm>
              <a:off x="2659492" y="5788526"/>
              <a:ext cx="6569349" cy="77516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对角圆角 15">
              <a:extLst>
                <a:ext uri="{FF2B5EF4-FFF2-40B4-BE49-F238E27FC236}">
                  <a16:creationId xmlns:a16="http://schemas.microsoft.com/office/drawing/2014/main" id="{8555EC79-FBCC-EEE4-FF1A-2E1EACD48F13}"/>
                </a:ext>
              </a:extLst>
            </p:cNvPr>
            <p:cNvSpPr/>
            <p:nvPr/>
          </p:nvSpPr>
          <p:spPr>
            <a:xfrm>
              <a:off x="8267700" y="6241520"/>
              <a:ext cx="968761" cy="329794"/>
            </a:xfrm>
            <a:prstGeom prst="round2Diag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成功回调函数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1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文本占位符 3">
            <a:extLst>
              <a:ext uri="{FF2B5EF4-FFF2-40B4-BE49-F238E27FC236}">
                <a16:creationId xmlns:a16="http://schemas.microsoft.com/office/drawing/2014/main" id="{35B0863A-4300-3083-8BAA-9F96CD81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242A11-67ED-9DCE-F263-480DA0EE1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3571763"/>
            <a:ext cx="10698800" cy="387434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发送</a:t>
            </a:r>
            <a:r>
              <a:rPr lang="en-US" altLang="zh-CN"/>
              <a:t>GET</a:t>
            </a:r>
            <a:r>
              <a:rPr lang="zh-CN" altLang="en-US"/>
              <a:t>请求</a:t>
            </a:r>
            <a:endParaRPr lang="en-US" altLang="zh-CN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发送</a:t>
            </a:r>
            <a:r>
              <a:rPr lang="en-US" altLang="zh-CN"/>
              <a:t>POST</a:t>
            </a:r>
            <a:r>
              <a:rPr lang="zh-CN" altLang="en-US"/>
              <a:t>请求</a:t>
            </a:r>
          </a:p>
        </p:txBody>
      </p:sp>
      <p:sp>
        <p:nvSpPr>
          <p:cNvPr id="6" name="!!矩形: 圆角 2">
            <a:extLst>
              <a:ext uri="{FF2B5EF4-FFF2-40B4-BE49-F238E27FC236}">
                <a16:creationId xmlns:a16="http://schemas.microsoft.com/office/drawing/2014/main" id="{3C649FAF-D4FA-D355-DBBB-917CE8C2F86B}"/>
              </a:ext>
            </a:extLst>
          </p:cNvPr>
          <p:cNvSpPr/>
          <p:nvPr/>
        </p:nvSpPr>
        <p:spPr>
          <a:xfrm>
            <a:off x="1067152" y="3967807"/>
            <a:ext cx="10274925" cy="881233"/>
          </a:xfrm>
          <a:prstGeom prst="roundRect">
            <a:avLst>
              <a:gd name="adj" fmla="val 10731"/>
            </a:avLst>
          </a:prstGeom>
          <a:solidFill>
            <a:srgbClr val="FFBDBD">
              <a:alpha val="69020"/>
            </a:srgb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axios.get(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"http://yapi.smart-xwork.cn/mock/169327/emp/list"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).then((result)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console.log(result.data);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7" name="!!矩形: 圆角 3">
            <a:extLst>
              <a:ext uri="{FF2B5EF4-FFF2-40B4-BE49-F238E27FC236}">
                <a16:creationId xmlns:a16="http://schemas.microsoft.com/office/drawing/2014/main" id="{84AC73AF-EBEB-9675-D9C4-C7BAAA66C9C9}"/>
              </a:ext>
            </a:extLst>
          </p:cNvPr>
          <p:cNvSpPr/>
          <p:nvPr/>
        </p:nvSpPr>
        <p:spPr>
          <a:xfrm>
            <a:off x="1067151" y="5552323"/>
            <a:ext cx="10274925" cy="948595"/>
          </a:xfrm>
          <a:prstGeom prst="roundRect">
            <a:avLst>
              <a:gd name="adj" fmla="val 10731"/>
            </a:avLst>
          </a:prstGeom>
          <a:solidFill>
            <a:srgbClr val="FFBDBD">
              <a:alpha val="69020"/>
            </a:srgbClr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axios.post(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http://yapi.smart-xwork.cn/mock/169327/emp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/deleteById"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"id=1"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).then((result)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=&gt;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console.log(result.data);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});</a:t>
            </a:r>
          </a:p>
        </p:txBody>
      </p:sp>
      <p:sp>
        <p:nvSpPr>
          <p:cNvPr id="8" name="流程图: 接点 7">
            <a:extLst>
              <a:ext uri="{FF2B5EF4-FFF2-40B4-BE49-F238E27FC236}">
                <a16:creationId xmlns:a16="http://schemas.microsoft.com/office/drawing/2014/main" id="{AC38B51C-9FFD-C5DA-00DE-DBBDDF1E61FB}"/>
              </a:ext>
            </a:extLst>
          </p:cNvPr>
          <p:cNvSpPr/>
          <p:nvPr/>
        </p:nvSpPr>
        <p:spPr>
          <a:xfrm>
            <a:off x="8832058" y="4291205"/>
            <a:ext cx="1881553" cy="1881553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800" b="1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7D1B16-AE9E-76BA-0521-774C4179BF51}"/>
              </a:ext>
            </a:extLst>
          </p:cNvPr>
          <p:cNvGrpSpPr/>
          <p:nvPr/>
        </p:nvGrpSpPr>
        <p:grpSpPr>
          <a:xfrm>
            <a:off x="796948" y="1604322"/>
            <a:ext cx="10526664" cy="1882539"/>
            <a:chOff x="796948" y="1604322"/>
            <a:chExt cx="10526664" cy="188253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89D469C-A31E-6EB8-1D6A-83CF337CED2E}"/>
                </a:ext>
              </a:extLst>
            </p:cNvPr>
            <p:cNvGrpSpPr/>
            <p:nvPr/>
          </p:nvGrpSpPr>
          <p:grpSpPr>
            <a:xfrm>
              <a:off x="796948" y="1604322"/>
              <a:ext cx="10526664" cy="1882539"/>
              <a:chOff x="920209" y="1823315"/>
              <a:chExt cx="10322211" cy="1882539"/>
            </a:xfrm>
          </p:grpSpPr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1056FA29-24B2-A815-6F3A-4D5DC15C4093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322211" cy="1882537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0000" bIns="180000" rtlCol="0" anchor="ctr"/>
              <a:lstStyle/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axios.get(url [, config])</a:t>
                </a: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axios.delete(url [, config])</a:t>
                </a: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axios.post(url [, data[, config]])</a:t>
                </a: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axios.put(url [, data[, config]])</a:t>
                </a:r>
              </a:p>
            </p:txBody>
          </p:sp>
          <p:sp>
            <p:nvSpPr>
              <p:cNvPr id="12" name="矩形: 对角圆角 11">
                <a:extLst>
                  <a:ext uri="{FF2B5EF4-FFF2-40B4-BE49-F238E27FC236}">
                    <a16:creationId xmlns:a16="http://schemas.microsoft.com/office/drawing/2014/main" id="{CD967B92-0874-899F-AACA-F17AEFE17413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736568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请求方式别名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Shape 2399">
              <a:extLst>
                <a:ext uri="{FF2B5EF4-FFF2-40B4-BE49-F238E27FC236}">
                  <a16:creationId xmlns:a16="http://schemas.microsoft.com/office/drawing/2014/main" id="{8745563B-26F3-90AF-8B7F-0152570B3EEF}"/>
                </a:ext>
              </a:extLst>
            </p:cNvPr>
            <p:cNvSpPr/>
            <p:nvPr/>
          </p:nvSpPr>
          <p:spPr>
            <a:xfrm>
              <a:off x="927421" y="1680338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4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76FE12-A707-6641-B153-E12970276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7582C4-299D-C24E-9182-C9F79CB78B6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Axios</a:t>
            </a:r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00AB8D-D626-70F7-4923-21D39712D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56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C224493-C903-14DD-A314-963C2D608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及</a:t>
            </a:r>
            <a:r>
              <a:rPr lang="en-US" altLang="zh-CN"/>
              <a:t>Axios</a:t>
            </a:r>
            <a:r>
              <a:rPr lang="zh-CN" altLang="en-US"/>
              <a:t>完成数据的动态加载展示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6B6DF8-64BB-8C0E-B740-99C0D7AD3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1"/>
            <a:ext cx="9214230" cy="9383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/>
              <a:t>数据准备的</a:t>
            </a:r>
            <a:r>
              <a:rPr lang="en-US" altLang="zh-CN"/>
              <a:t>url</a:t>
            </a:r>
            <a:r>
              <a:rPr lang="zh-CN" altLang="en-US"/>
              <a:t>：</a:t>
            </a:r>
            <a:r>
              <a:rPr lang="en-US" altLang="zh-CN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hlinkClick r:id="rId2"/>
              </a:rPr>
              <a:t>http://yapi.smart-xwork.cn/mock/169327/emp/list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在页面加载完成后，自动发送异步请求，加载数据，渲染展示页面</a:t>
            </a:r>
            <a:r>
              <a:rPr lang="en-US" altLang="zh-CN"/>
              <a:t>(</a:t>
            </a:r>
            <a:r>
              <a:rPr lang="zh-CN" altLang="en-US"/>
              <a:t>性别：</a:t>
            </a:r>
            <a:r>
              <a:rPr lang="en-US" altLang="zh-CN"/>
              <a:t>1 </a:t>
            </a:r>
            <a:r>
              <a:rPr lang="zh-CN" altLang="en-US"/>
              <a:t>代表男，</a:t>
            </a:r>
            <a:r>
              <a:rPr lang="en-US" altLang="zh-CN"/>
              <a:t>2 </a:t>
            </a:r>
            <a:r>
              <a:rPr lang="zh-CN" altLang="en-US"/>
              <a:t>代表女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CB5E4C-B539-99E6-C737-B7D9F12D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75" y="3011122"/>
            <a:ext cx="8771380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9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>
                <a:solidFill>
                  <a:srgbClr val="C00000"/>
                </a:solidFill>
              </a:rPr>
              <a:t>前后端分离开发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en-US" altLang="zh-CN"/>
              <a:t>Vue</a:t>
            </a:r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497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46C326-5F59-156A-14C0-54EEDB17D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4AE15B-160E-6C77-D83A-CCB623530A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/>
              <a:t>YAPI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FF2C7EF-0ACD-DD4A-D053-F4BA06C9A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0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46C326-5F59-156A-14C0-54EEDB17D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4AE15B-160E-6C77-D83A-CCB623530A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介绍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YAPI</a:t>
            </a: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FF2C7EF-0ACD-DD4A-D053-F4BA06C9A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3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前后端混合开发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3D3C7C-F3B9-316C-587B-D33C65E9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49" y="3130655"/>
            <a:ext cx="1186450" cy="140487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C5D6AE4-9687-1C65-3205-8AFC72E1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095" y="3030547"/>
            <a:ext cx="1286396" cy="1320249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B0513B51-8496-1154-590A-76A89D5EF251}"/>
              </a:ext>
            </a:extLst>
          </p:cNvPr>
          <p:cNvGrpSpPr/>
          <p:nvPr/>
        </p:nvGrpSpPr>
        <p:grpSpPr>
          <a:xfrm>
            <a:off x="6566223" y="2700324"/>
            <a:ext cx="927173" cy="1751936"/>
            <a:chOff x="7552801" y="2926397"/>
            <a:chExt cx="927173" cy="1751936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5F46977-39C2-D08E-6813-ADF4AFDE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4572B40A-7D2A-5B62-E8AE-AD434F07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51A794E8-6DDA-1964-EEFE-40C0FBB71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322" y="2277128"/>
            <a:ext cx="905880" cy="1299164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7F50E49-D0A8-4CC4-AF30-63F50A079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649" y="2273917"/>
            <a:ext cx="940051" cy="133912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E034D63-F911-9D24-7538-561EC3A52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411" y="2289891"/>
            <a:ext cx="938874" cy="132315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8E9A1CEB-25D9-9B98-7096-BF0B037D6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0855" y="4013958"/>
            <a:ext cx="1147784" cy="120350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E285770-C59B-2790-E026-54F8DF953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5649" y="4230630"/>
            <a:ext cx="2083965" cy="564421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DA9FE245-156A-1B0F-BBF3-FD1C0FD82314}"/>
              </a:ext>
            </a:extLst>
          </p:cNvPr>
          <p:cNvGrpSpPr/>
          <p:nvPr/>
        </p:nvGrpSpPr>
        <p:grpSpPr>
          <a:xfrm>
            <a:off x="8164650" y="3146715"/>
            <a:ext cx="993531" cy="1286549"/>
            <a:chOff x="8915400" y="1749669"/>
            <a:chExt cx="1151792" cy="1286549"/>
          </a:xfrm>
        </p:grpSpPr>
        <p:sp>
          <p:nvSpPr>
            <p:cNvPr id="58" name="圆柱体 57">
              <a:extLst>
                <a:ext uri="{FF2B5EF4-FFF2-40B4-BE49-F238E27FC236}">
                  <a16:creationId xmlns:a16="http://schemas.microsoft.com/office/drawing/2014/main" id="{A8DBE135-826D-A86F-232A-7FF9C0DCFB7A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圆柱体 56">
              <a:extLst>
                <a:ext uri="{FF2B5EF4-FFF2-40B4-BE49-F238E27FC236}">
                  <a16:creationId xmlns:a16="http://schemas.microsoft.com/office/drawing/2014/main" id="{D72B75A0-9CC7-D549-F058-E6475598D1A6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56" name="圆柱体 55">
              <a:extLst>
                <a:ext uri="{FF2B5EF4-FFF2-40B4-BE49-F238E27FC236}">
                  <a16:creationId xmlns:a16="http://schemas.microsoft.com/office/drawing/2014/main" id="{72F763D1-383A-66B7-2569-6DDFF2A7943F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: 对角圆角 61">
            <a:extLst>
              <a:ext uri="{FF2B5EF4-FFF2-40B4-BE49-F238E27FC236}">
                <a16:creationId xmlns:a16="http://schemas.microsoft.com/office/drawing/2014/main" id="{9CCCA98B-5A98-3DA4-1B51-F22152B10531}"/>
              </a:ext>
            </a:extLst>
          </p:cNvPr>
          <p:cNvSpPr/>
          <p:nvPr/>
        </p:nvSpPr>
        <p:spPr>
          <a:xfrm>
            <a:off x="2243742" y="2038380"/>
            <a:ext cx="7419407" cy="3304584"/>
          </a:xfrm>
          <a:prstGeom prst="round2DiagRect">
            <a:avLst>
              <a:gd name="adj1" fmla="val 6620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爆炸形: 8 pt  63">
            <a:extLst>
              <a:ext uri="{FF2B5EF4-FFF2-40B4-BE49-F238E27FC236}">
                <a16:creationId xmlns:a16="http://schemas.microsoft.com/office/drawing/2014/main" id="{B8162D86-5300-CFF6-21E1-A9779192F481}"/>
              </a:ext>
            </a:extLst>
          </p:cNvPr>
          <p:cNvSpPr/>
          <p:nvPr/>
        </p:nvSpPr>
        <p:spPr>
          <a:xfrm>
            <a:off x="2157022" y="5050013"/>
            <a:ext cx="1613647" cy="121023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沟通成本高</a:t>
            </a:r>
          </a:p>
        </p:txBody>
      </p:sp>
      <p:sp>
        <p:nvSpPr>
          <p:cNvPr id="65" name="爆炸形: 8 pt  64">
            <a:extLst>
              <a:ext uri="{FF2B5EF4-FFF2-40B4-BE49-F238E27FC236}">
                <a16:creationId xmlns:a16="http://schemas.microsoft.com/office/drawing/2014/main" id="{2DB08453-DB2C-4563-E5B0-3379A285332A}"/>
              </a:ext>
            </a:extLst>
          </p:cNvPr>
          <p:cNvSpPr/>
          <p:nvPr/>
        </p:nvSpPr>
        <p:spPr>
          <a:xfrm>
            <a:off x="8212889" y="4971862"/>
            <a:ext cx="1613647" cy="121023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不便维护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扩展</a:t>
            </a:r>
          </a:p>
        </p:txBody>
      </p:sp>
      <p:sp>
        <p:nvSpPr>
          <p:cNvPr id="66" name="爆炸形: 8 pt  65">
            <a:extLst>
              <a:ext uri="{FF2B5EF4-FFF2-40B4-BE49-F238E27FC236}">
                <a16:creationId xmlns:a16="http://schemas.microsoft.com/office/drawing/2014/main" id="{69451B4A-BDCA-6971-3BFD-48ABAA6738AC}"/>
              </a:ext>
            </a:extLst>
          </p:cNvPr>
          <p:cNvSpPr/>
          <p:nvPr/>
        </p:nvSpPr>
        <p:spPr>
          <a:xfrm>
            <a:off x="4196170" y="4989357"/>
            <a:ext cx="1613647" cy="121023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分工不明确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7" name="爆炸形: 8 pt  66">
            <a:extLst>
              <a:ext uri="{FF2B5EF4-FFF2-40B4-BE49-F238E27FC236}">
                <a16:creationId xmlns:a16="http://schemas.microsoft.com/office/drawing/2014/main" id="{BF881EB6-075C-C3C2-0351-C201F61C30B7}"/>
              </a:ext>
            </a:extLst>
          </p:cNvPr>
          <p:cNvSpPr/>
          <p:nvPr/>
        </p:nvSpPr>
        <p:spPr>
          <a:xfrm>
            <a:off x="6270751" y="4989356"/>
            <a:ext cx="1613647" cy="121023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不便管理</a:t>
            </a:r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308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078490F3-25F2-16F7-0841-0E3CC81C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5376125"/>
            <a:ext cx="402712" cy="42226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7EF7D13-EE1F-68C5-6B7B-498A278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5467607"/>
            <a:ext cx="765998" cy="20746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2273FAF-28C9-1FA9-E411-E4181B0462AC}"/>
              </a:ext>
            </a:extLst>
          </p:cNvPr>
          <p:cNvGrpSpPr/>
          <p:nvPr/>
        </p:nvGrpSpPr>
        <p:grpSpPr>
          <a:xfrm>
            <a:off x="9551436" y="5256223"/>
            <a:ext cx="279230" cy="665743"/>
            <a:chOff x="7552801" y="2926397"/>
            <a:chExt cx="927173" cy="1751936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D1DEE11-726A-559A-06AA-BAD5DD47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82A62E7-CBAA-B716-D36E-9049B91A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8A226F7-961C-4996-0C0D-3136FF7A6077}"/>
              </a:ext>
            </a:extLst>
          </p:cNvPr>
          <p:cNvGrpSpPr/>
          <p:nvPr/>
        </p:nvGrpSpPr>
        <p:grpSpPr>
          <a:xfrm>
            <a:off x="8939440" y="5472160"/>
            <a:ext cx="477319" cy="444948"/>
            <a:chOff x="8915400" y="1749669"/>
            <a:chExt cx="1151792" cy="1286549"/>
          </a:xfrm>
        </p:grpSpPr>
        <p:sp>
          <p:nvSpPr>
            <p:cNvPr id="34" name="圆柱体 33">
              <a:extLst>
                <a:ext uri="{FF2B5EF4-FFF2-40B4-BE49-F238E27FC236}">
                  <a16:creationId xmlns:a16="http://schemas.microsoft.com/office/drawing/2014/main" id="{7FC9C7A8-C842-07D6-7389-DAE17E3BF277}"/>
                </a:ext>
              </a:extLst>
            </p:cNvPr>
            <p:cNvSpPr/>
            <p:nvPr/>
          </p:nvSpPr>
          <p:spPr>
            <a:xfrm>
              <a:off x="8915400" y="2519028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  <p:sp>
          <p:nvSpPr>
            <p:cNvPr id="35" name="圆柱体 34">
              <a:extLst>
                <a:ext uri="{FF2B5EF4-FFF2-40B4-BE49-F238E27FC236}">
                  <a16:creationId xmlns:a16="http://schemas.microsoft.com/office/drawing/2014/main" id="{8B10BF1E-96FE-6E07-BC38-7EC7E65892A6}"/>
                </a:ext>
              </a:extLst>
            </p:cNvPr>
            <p:cNvSpPr/>
            <p:nvPr/>
          </p:nvSpPr>
          <p:spPr>
            <a:xfrm>
              <a:off x="8915400" y="2136937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数据库</a:t>
              </a:r>
            </a:p>
          </p:txBody>
        </p:sp>
        <p:sp>
          <p:nvSpPr>
            <p:cNvPr id="36" name="圆柱体 35">
              <a:extLst>
                <a:ext uri="{FF2B5EF4-FFF2-40B4-BE49-F238E27FC236}">
                  <a16:creationId xmlns:a16="http://schemas.microsoft.com/office/drawing/2014/main" id="{3F5E14F8-CD0E-8F3D-C79E-633AC7355C67}"/>
                </a:ext>
              </a:extLst>
            </p:cNvPr>
            <p:cNvSpPr/>
            <p:nvPr/>
          </p:nvSpPr>
          <p:spPr>
            <a:xfrm>
              <a:off x="8915400" y="1749669"/>
              <a:ext cx="1151792" cy="51719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577FF30-318C-8AB9-DC44-2EE82D77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071" y="5518420"/>
            <a:ext cx="232220" cy="333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58F33A-331F-FD34-CD53-99E088FAF0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430" y="5516814"/>
            <a:ext cx="236043" cy="33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CB70B4-A957-7E16-FB6F-7F7666134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693" y="5508742"/>
            <a:ext cx="236043" cy="33265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FD95638-622B-2907-DEF8-D9D30D09A8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zh-CN" altLang="en-US"/>
              <a:t>当前最为主流的开发模式：前后端分离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717" y="4920329"/>
            <a:ext cx="1483811" cy="1123237"/>
          </a:xfrm>
          <a:prstGeom prst="rect">
            <a:avLst/>
          </a:prstGeom>
        </p:spPr>
      </p:pic>
      <p:pic>
        <p:nvPicPr>
          <p:cNvPr id="9" name="图片 8" descr="蓝色的标志&#10;&#10;描述已自动生成">
            <a:extLst>
              <a:ext uri="{FF2B5EF4-FFF2-40B4-BE49-F238E27FC236}">
                <a16:creationId xmlns:a16="http://schemas.microsoft.com/office/drawing/2014/main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A601B-9C0D-A488-78F0-EE32D1E7CEA5}"/>
              </a:ext>
            </a:extLst>
          </p:cNvPr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1B7ACF8-AAB6-4BE6-2AC3-0C56D451369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EFC2B4-7E2E-1A4E-3774-B2EA89CFC2BD}"/>
              </a:ext>
            </a:extLst>
          </p:cNvPr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67512B5B-AA16-1F1D-4770-C62776529B88}"/>
              </a:ext>
            </a:extLst>
          </p:cNvPr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3EBB25-28C5-C02E-CE1A-D74EA7A2148A}"/>
              </a:ext>
            </a:extLst>
          </p:cNvPr>
          <p:cNvCxnSpPr>
            <a:cxnSpLocks/>
          </p:cNvCxnSpPr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B2629E7-FA7A-4E55-F24C-CC5E193021E1}"/>
              </a:ext>
            </a:extLst>
          </p:cNvPr>
          <p:cNvCxnSpPr>
            <a:cxnSpLocks/>
          </p:cNvCxnSpPr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9452C-D721-9508-40CD-6AED8DBEC420}"/>
              </a:ext>
            </a:extLst>
          </p:cNvPr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75F366-CF13-5465-B09A-110AA1DE9D81}"/>
              </a:ext>
            </a:extLst>
          </p:cNvPr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63FBAA8-8231-9F86-7707-4E4DAE6C95F1}"/>
              </a:ext>
            </a:extLst>
          </p:cNvPr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40E375-2AA8-9BFF-9A6F-8BA2001EA7E9}"/>
              </a:ext>
            </a:extLst>
          </p:cNvPr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1DC45751-8335-6012-D46F-8FCA417F4FFF}"/>
              </a:ext>
            </a:extLst>
          </p:cNvPr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A664917-48D9-329B-1A5F-C33BA1E2F1BC}"/>
              </a:ext>
            </a:extLst>
          </p:cNvPr>
          <p:cNvCxnSpPr>
            <a:cxnSpLocks/>
          </p:cNvCxnSpPr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34F84731-CA64-4CCD-6814-7F120BC1012D}"/>
              </a:ext>
            </a:extLst>
          </p:cNvPr>
          <p:cNvSpPr/>
          <p:nvPr/>
        </p:nvSpPr>
        <p:spPr>
          <a:xfrm>
            <a:off x="6963639" y="2843067"/>
            <a:ext cx="905474" cy="444947"/>
          </a:xfrm>
          <a:prstGeom prst="cloudCallout">
            <a:avLst>
              <a:gd name="adj1" fmla="val -100560"/>
              <a:gd name="adj2" fmla="val 723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在线</a:t>
            </a:r>
          </a:p>
        </p:txBody>
      </p:sp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40D11B50-8260-AD3A-B4DC-5C786DBEA31F}"/>
              </a:ext>
            </a:extLst>
          </p:cNvPr>
          <p:cNvSpPr/>
          <p:nvPr/>
        </p:nvSpPr>
        <p:spPr>
          <a:xfrm>
            <a:off x="7033978" y="3325230"/>
            <a:ext cx="905474" cy="444947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离线</a:t>
            </a:r>
          </a:p>
        </p:txBody>
      </p:sp>
    </p:spTree>
    <p:extLst>
      <p:ext uri="{BB962C8B-B14F-4D97-AF65-F5344CB8AC3E}">
        <p14:creationId xmlns:p14="http://schemas.microsoft.com/office/powerpoint/2010/main" val="411413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26" grpId="0"/>
      <p:bldP spid="27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0DC2A0-AF87-0638-5A3D-D9A00554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034" y="913530"/>
            <a:ext cx="2865368" cy="4564776"/>
          </a:xfrm>
          <a:prstGeom prst="roundRect">
            <a:avLst>
              <a:gd name="adj" fmla="val 4466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495C8A-6C08-AFD7-31EB-706ADED4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6" y="5021801"/>
            <a:ext cx="10538057" cy="1473854"/>
          </a:xfrm>
          <a:prstGeom prst="roundRect">
            <a:avLst>
              <a:gd name="adj" fmla="val 5929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  <a:outerShdw blurRad="50800" dist="38100" dir="16200000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6F06B1-F068-38B5-D32D-6AD6B09A9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34" y="4004452"/>
            <a:ext cx="267272" cy="28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1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前后端分离开发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F3BA5C-866F-6BC0-50DD-852EDF54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70" y="3709822"/>
            <a:ext cx="977732" cy="752551"/>
          </a:xfrm>
          <a:prstGeom prst="rect">
            <a:avLst/>
          </a:prstGeom>
        </p:spPr>
      </p:pic>
      <p:pic>
        <p:nvPicPr>
          <p:cNvPr id="3" name="图片 2" descr="蓝色的标志&#10;&#10;描述已自动生成">
            <a:extLst>
              <a:ext uri="{FF2B5EF4-FFF2-40B4-BE49-F238E27FC236}">
                <a16:creationId xmlns:a16="http://schemas.microsoft.com/office/drawing/2014/main" id="{F920A203-A222-197E-6BF1-E928DBCE4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86" y="3712096"/>
            <a:ext cx="977732" cy="75027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959AFB8-E1DA-8EC3-463F-01E4B542AE8C}"/>
              </a:ext>
            </a:extLst>
          </p:cNvPr>
          <p:cNvGrpSpPr/>
          <p:nvPr/>
        </p:nvGrpSpPr>
        <p:grpSpPr>
          <a:xfrm>
            <a:off x="2742396" y="3659567"/>
            <a:ext cx="621381" cy="1126971"/>
            <a:chOff x="4197927" y="4879254"/>
            <a:chExt cx="943010" cy="168208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28BF173-3111-037D-7B75-F659919C3101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145E67-3269-04AE-4558-8C09F2FB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E57DDD-1B62-F4CD-0F77-BD820815B333}"/>
              </a:ext>
            </a:extLst>
          </p:cNvPr>
          <p:cNvGrpSpPr/>
          <p:nvPr/>
        </p:nvGrpSpPr>
        <p:grpSpPr>
          <a:xfrm>
            <a:off x="8554884" y="3662865"/>
            <a:ext cx="736462" cy="1115206"/>
            <a:chOff x="6012045" y="5071568"/>
            <a:chExt cx="1117658" cy="166452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DB39887-A1DB-6B57-2CF0-70CD15C6F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50F65FE-A692-D71C-CE92-68FC59783F72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CB327016-AF52-077A-85D2-F75F5F4AEAA9}"/>
              </a:ext>
            </a:extLst>
          </p:cNvPr>
          <p:cNvSpPr/>
          <p:nvPr/>
        </p:nvSpPr>
        <p:spPr>
          <a:xfrm>
            <a:off x="5376780" y="2619233"/>
            <a:ext cx="915843" cy="600381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9AAB97B-12D1-39CE-9CBC-A7F19270C085}"/>
              </a:ext>
            </a:extLst>
          </p:cNvPr>
          <p:cNvCxnSpPr>
            <a:cxnSpLocks/>
          </p:cNvCxnSpPr>
          <p:nvPr/>
        </p:nvCxnSpPr>
        <p:spPr>
          <a:xfrm flipV="1">
            <a:off x="3135374" y="2917628"/>
            <a:ext cx="2181153" cy="72812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BBB4C8F-B843-FF3B-FCE9-7C07F8ADEDF2}"/>
              </a:ext>
            </a:extLst>
          </p:cNvPr>
          <p:cNvCxnSpPr>
            <a:cxnSpLocks/>
          </p:cNvCxnSpPr>
          <p:nvPr/>
        </p:nvCxnSpPr>
        <p:spPr>
          <a:xfrm>
            <a:off x="6352877" y="2917628"/>
            <a:ext cx="2428190" cy="71519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0D9310-A602-B710-2F4B-2D6B43145E86}"/>
              </a:ext>
            </a:extLst>
          </p:cNvPr>
          <p:cNvGrpSpPr/>
          <p:nvPr/>
        </p:nvGrpSpPr>
        <p:grpSpPr>
          <a:xfrm>
            <a:off x="4545291" y="3782291"/>
            <a:ext cx="2868036" cy="230832"/>
            <a:chOff x="3968496" y="5028495"/>
            <a:chExt cx="4352544" cy="344533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EB31524-D6D4-0F65-2165-CB45FB40044B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19DDFD-A1A3-DA5C-6D30-B125B46E095D}"/>
                </a:ext>
              </a:extLst>
            </p:cNvPr>
            <p:cNvSpPr txBox="1"/>
            <p:nvPr/>
          </p:nvSpPr>
          <p:spPr>
            <a:xfrm>
              <a:off x="5771292" y="5028495"/>
              <a:ext cx="716183" cy="34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5711D17-7321-8D62-11D9-CA0491D832BA}"/>
              </a:ext>
            </a:extLst>
          </p:cNvPr>
          <p:cNvGrpSpPr/>
          <p:nvPr/>
        </p:nvGrpSpPr>
        <p:grpSpPr>
          <a:xfrm>
            <a:off x="4545291" y="4251901"/>
            <a:ext cx="2868036" cy="242225"/>
            <a:chOff x="3968496" y="5729422"/>
            <a:chExt cx="4352544" cy="361539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E4371AC-0D6C-530C-6862-A176F41CE62B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26BEE1-A311-3A51-F6EE-6EA13D12E49E}"/>
                </a:ext>
              </a:extLst>
            </p:cNvPr>
            <p:cNvSpPr txBox="1"/>
            <p:nvPr/>
          </p:nvSpPr>
          <p:spPr>
            <a:xfrm>
              <a:off x="5765159" y="5746427"/>
              <a:ext cx="740949" cy="34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150BC0B5-8A76-2971-CE70-55628E4E7C31}"/>
              </a:ext>
            </a:extLst>
          </p:cNvPr>
          <p:cNvSpPr txBox="1"/>
          <p:nvPr/>
        </p:nvSpPr>
        <p:spPr>
          <a:xfrm>
            <a:off x="7460126" y="3069019"/>
            <a:ext cx="788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5CD698-7701-F483-FCF7-E4C26CDAF567}"/>
              </a:ext>
            </a:extLst>
          </p:cNvPr>
          <p:cNvSpPr txBox="1"/>
          <p:nvPr/>
        </p:nvSpPr>
        <p:spPr>
          <a:xfrm>
            <a:off x="3706848" y="3069018"/>
            <a:ext cx="838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矩形: 对角圆角 22">
            <a:extLst>
              <a:ext uri="{FF2B5EF4-FFF2-40B4-BE49-F238E27FC236}">
                <a16:creationId xmlns:a16="http://schemas.microsoft.com/office/drawing/2014/main" id="{2F0E59C6-4B7B-9C93-B56A-0C0749D8C2CE}"/>
              </a:ext>
            </a:extLst>
          </p:cNvPr>
          <p:cNvSpPr/>
          <p:nvPr/>
        </p:nvSpPr>
        <p:spPr>
          <a:xfrm>
            <a:off x="5295351" y="1835945"/>
            <a:ext cx="1078701" cy="366438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82A68E6-5B6C-F56E-C51A-33C12FF1BF64}"/>
              </a:ext>
            </a:extLst>
          </p:cNvPr>
          <p:cNvCxnSpPr>
            <a:cxnSpLocks/>
          </p:cNvCxnSpPr>
          <p:nvPr/>
        </p:nvCxnSpPr>
        <p:spPr>
          <a:xfrm>
            <a:off x="5834702" y="2204407"/>
            <a:ext cx="0" cy="41482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思想气泡: 云 24">
            <a:extLst>
              <a:ext uri="{FF2B5EF4-FFF2-40B4-BE49-F238E27FC236}">
                <a16:creationId xmlns:a16="http://schemas.microsoft.com/office/drawing/2014/main" id="{6ED26899-342F-DC10-1C0B-DB51F3E7FAD9}"/>
              </a:ext>
            </a:extLst>
          </p:cNvPr>
          <p:cNvSpPr/>
          <p:nvPr/>
        </p:nvSpPr>
        <p:spPr>
          <a:xfrm>
            <a:off x="6518890" y="2318090"/>
            <a:ext cx="717177" cy="298107"/>
          </a:xfrm>
          <a:prstGeom prst="cloudCallout">
            <a:avLst>
              <a:gd name="adj1" fmla="val -100560"/>
              <a:gd name="adj2" fmla="val 723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在线</a:t>
            </a:r>
          </a:p>
        </p:txBody>
      </p:sp>
      <p:sp>
        <p:nvSpPr>
          <p:cNvPr id="26" name="思想气泡: 云 25">
            <a:extLst>
              <a:ext uri="{FF2B5EF4-FFF2-40B4-BE49-F238E27FC236}">
                <a16:creationId xmlns:a16="http://schemas.microsoft.com/office/drawing/2014/main" id="{4C0DD2C2-5FFF-B347-2A83-B0CE7ED7A0FB}"/>
              </a:ext>
            </a:extLst>
          </p:cNvPr>
          <p:cNvSpPr/>
          <p:nvPr/>
        </p:nvSpPr>
        <p:spPr>
          <a:xfrm>
            <a:off x="6565239" y="2641131"/>
            <a:ext cx="717177" cy="298107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离线</a:t>
            </a:r>
          </a:p>
        </p:txBody>
      </p:sp>
      <p:sp>
        <p:nvSpPr>
          <p:cNvPr id="29" name="流程图: 文档 28">
            <a:extLst>
              <a:ext uri="{FF2B5EF4-FFF2-40B4-BE49-F238E27FC236}">
                <a16:creationId xmlns:a16="http://schemas.microsoft.com/office/drawing/2014/main" id="{FE3B4CB4-80AC-8255-4D5C-61CE2AFCD647}"/>
              </a:ext>
            </a:extLst>
          </p:cNvPr>
          <p:cNvSpPr/>
          <p:nvPr/>
        </p:nvSpPr>
        <p:spPr>
          <a:xfrm>
            <a:off x="1224585" y="5335545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需求分析</a:t>
            </a:r>
          </a:p>
        </p:txBody>
      </p:sp>
      <p:sp>
        <p:nvSpPr>
          <p:cNvPr id="30" name="流程图: 文档 29">
            <a:extLst>
              <a:ext uri="{FF2B5EF4-FFF2-40B4-BE49-F238E27FC236}">
                <a16:creationId xmlns:a16="http://schemas.microsoft.com/office/drawing/2014/main" id="{8C3F3BCF-D3E5-DEC5-8045-1691527E6C67}"/>
              </a:ext>
            </a:extLst>
          </p:cNvPr>
          <p:cNvSpPr/>
          <p:nvPr/>
        </p:nvSpPr>
        <p:spPr>
          <a:xfrm>
            <a:off x="3322465" y="5335544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接口定义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(API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流程图: 文档 30">
            <a:extLst>
              <a:ext uri="{FF2B5EF4-FFF2-40B4-BE49-F238E27FC236}">
                <a16:creationId xmlns:a16="http://schemas.microsoft.com/office/drawing/2014/main" id="{E8883EA2-B204-74FA-3FB7-8147F4CE6054}"/>
              </a:ext>
            </a:extLst>
          </p:cNvPr>
          <p:cNvSpPr/>
          <p:nvPr/>
        </p:nvSpPr>
        <p:spPr>
          <a:xfrm>
            <a:off x="5420345" y="5335543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前后端并行开发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遵守规范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流程图: 文档 31">
            <a:extLst>
              <a:ext uri="{FF2B5EF4-FFF2-40B4-BE49-F238E27FC236}">
                <a16:creationId xmlns:a16="http://schemas.microsoft.com/office/drawing/2014/main" id="{F3C9EADA-551E-2DE2-383F-37E8279C9719}"/>
              </a:ext>
            </a:extLst>
          </p:cNvPr>
          <p:cNvSpPr/>
          <p:nvPr/>
        </p:nvSpPr>
        <p:spPr>
          <a:xfrm>
            <a:off x="7523000" y="5335542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测试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前端、后端</a:t>
            </a: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流程图: 文档 32">
            <a:extLst>
              <a:ext uri="{FF2B5EF4-FFF2-40B4-BE49-F238E27FC236}">
                <a16:creationId xmlns:a16="http://schemas.microsoft.com/office/drawing/2014/main" id="{696741D5-3DDE-F632-BCED-56EECB0FD590}"/>
              </a:ext>
            </a:extLst>
          </p:cNvPr>
          <p:cNvSpPr/>
          <p:nvPr/>
        </p:nvSpPr>
        <p:spPr>
          <a:xfrm>
            <a:off x="9625655" y="5335541"/>
            <a:ext cx="1310054" cy="844061"/>
          </a:xfrm>
          <a:prstGeom prst="flowChartDocument">
            <a:avLst/>
          </a:prstGeom>
          <a:solidFill>
            <a:srgbClr val="A4F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前后端联调测试</a:t>
            </a:r>
          </a:p>
        </p:txBody>
      </p:sp>
      <p:sp>
        <p:nvSpPr>
          <p:cNvPr id="38" name="箭头: 虚尾 37">
            <a:extLst>
              <a:ext uri="{FF2B5EF4-FFF2-40B4-BE49-F238E27FC236}">
                <a16:creationId xmlns:a16="http://schemas.microsoft.com/office/drawing/2014/main" id="{1090E94B-D58D-EF7F-2AC9-98258D34030B}"/>
              </a:ext>
            </a:extLst>
          </p:cNvPr>
          <p:cNvSpPr/>
          <p:nvPr/>
        </p:nvSpPr>
        <p:spPr>
          <a:xfrm>
            <a:off x="2649165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虚尾 38">
            <a:extLst>
              <a:ext uri="{FF2B5EF4-FFF2-40B4-BE49-F238E27FC236}">
                <a16:creationId xmlns:a16="http://schemas.microsoft.com/office/drawing/2014/main" id="{B0ABEE7A-B591-70AF-8792-D0CB288406A3}"/>
              </a:ext>
            </a:extLst>
          </p:cNvPr>
          <p:cNvSpPr/>
          <p:nvPr/>
        </p:nvSpPr>
        <p:spPr>
          <a:xfrm>
            <a:off x="4747045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虚尾 39">
            <a:extLst>
              <a:ext uri="{FF2B5EF4-FFF2-40B4-BE49-F238E27FC236}">
                <a16:creationId xmlns:a16="http://schemas.microsoft.com/office/drawing/2014/main" id="{7B65FD04-D937-4A43-2750-53F39A0757DF}"/>
              </a:ext>
            </a:extLst>
          </p:cNvPr>
          <p:cNvSpPr/>
          <p:nvPr/>
        </p:nvSpPr>
        <p:spPr>
          <a:xfrm>
            <a:off x="6863011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虚尾 40">
            <a:extLst>
              <a:ext uri="{FF2B5EF4-FFF2-40B4-BE49-F238E27FC236}">
                <a16:creationId xmlns:a16="http://schemas.microsoft.com/office/drawing/2014/main" id="{90F83F4A-C6C7-F9BE-66B4-F8E8230A6ECB}"/>
              </a:ext>
            </a:extLst>
          </p:cNvPr>
          <p:cNvSpPr/>
          <p:nvPr/>
        </p:nvSpPr>
        <p:spPr>
          <a:xfrm>
            <a:off x="8945783" y="5564140"/>
            <a:ext cx="567143" cy="386862"/>
          </a:xfrm>
          <a:prstGeom prst="stripedRightArrow">
            <a:avLst>
              <a:gd name="adj1" fmla="val 50000"/>
              <a:gd name="adj2" fmla="val 77273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8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46C326-5F59-156A-14C0-54EEDB17D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4AE15B-160E-6C77-D83A-CCB623530A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介绍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YAPI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FF2C7EF-0ACD-DD4A-D053-F4BA06C9A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8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YApi</a:t>
            </a:r>
            <a:endParaRPr lang="zh-CN" altLang="en-US"/>
          </a:p>
        </p:txBody>
      </p:sp>
      <p:sp>
        <p:nvSpPr>
          <p:cNvPr id="2" name="文本占位符 16">
            <a:extLst>
              <a:ext uri="{FF2B5EF4-FFF2-40B4-BE49-F238E27FC236}">
                <a16:creationId xmlns:a16="http://schemas.microsoft.com/office/drawing/2014/main" id="{F8665939-F465-AE0C-B781-42E79FDED298}"/>
              </a:ext>
            </a:extLst>
          </p:cNvPr>
          <p:cNvSpPr txBox="1">
            <a:spLocks/>
          </p:cNvSpPr>
          <p:nvPr/>
        </p:nvSpPr>
        <p:spPr>
          <a:xfrm>
            <a:off x="710879" y="1527628"/>
            <a:ext cx="10698800" cy="9197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介绍：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YApi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是高效、易用、功能强大的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管理平台，旨在为开发、产品、测试人员提供更优雅的接口管理服务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地址：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hlinkClick r:id="rId2"/>
              </a:rPr>
              <a:t>http://yapi.smart-xwork.cn/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DAA5E2-9F5F-DDBD-BD82-B97E25B3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47"/>
          <a:stretch/>
        </p:blipFill>
        <p:spPr>
          <a:xfrm>
            <a:off x="1192444" y="2415182"/>
            <a:ext cx="7485391" cy="4129053"/>
          </a:xfrm>
          <a:prstGeom prst="rect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FB7A7271-C20C-7004-8E50-844168384014}"/>
              </a:ext>
            </a:extLst>
          </p:cNvPr>
          <p:cNvSpPr/>
          <p:nvPr/>
        </p:nvSpPr>
        <p:spPr>
          <a:xfrm>
            <a:off x="8973671" y="3675529"/>
            <a:ext cx="2256714" cy="735106"/>
          </a:xfrm>
          <a:prstGeom prst="cube">
            <a:avLst>
              <a:gd name="adj" fmla="val 17683"/>
            </a:avLst>
          </a:prstGeom>
          <a:solidFill>
            <a:srgbClr val="9E40FE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接口管理</a:t>
            </a: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0DF00FA5-75B0-D257-ED3F-F927CF18847E}"/>
              </a:ext>
            </a:extLst>
          </p:cNvPr>
          <p:cNvSpPr/>
          <p:nvPr/>
        </p:nvSpPr>
        <p:spPr>
          <a:xfrm>
            <a:off x="8973671" y="4577336"/>
            <a:ext cx="2256714" cy="735106"/>
          </a:xfrm>
          <a:prstGeom prst="cube">
            <a:avLst>
              <a:gd name="adj" fmla="val 17683"/>
            </a:avLst>
          </a:prstGeom>
          <a:solidFill>
            <a:srgbClr val="9E40FE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Mock</a:t>
            </a:r>
            <a:r>
              <a:rPr lang="zh-CN" altLang="en-US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288642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YApi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48FCDB-A2C6-BE6F-075D-8187D49D8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3341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添加项目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添加分类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添加接口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138B8-9070-BC5B-DA33-F812F7527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53" y="1163645"/>
            <a:ext cx="8080493" cy="4911273"/>
          </a:xfrm>
          <a:prstGeom prst="rect">
            <a:avLst/>
          </a:prstGeom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AFE574-6931-0D38-E81F-266C1D52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71" y="1444011"/>
            <a:ext cx="7798259" cy="4911273"/>
          </a:xfrm>
          <a:prstGeom prst="rect">
            <a:avLst/>
          </a:prstGeom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BFEB17-FB83-3D6C-2893-53F84A864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9"/>
          <a:stretch/>
        </p:blipFill>
        <p:spPr>
          <a:xfrm>
            <a:off x="5112455" y="3238719"/>
            <a:ext cx="3956900" cy="2316681"/>
          </a:xfrm>
          <a:prstGeom prst="rect">
            <a:avLst/>
          </a:prstGeom>
          <a:effectLst>
            <a:glow rad="101600">
              <a:schemeClr val="tx1">
                <a:lumMod val="65000"/>
                <a:lumOff val="3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2715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YApi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66005-DD9C-068B-2B3A-BE198AC6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612434"/>
            <a:ext cx="10387704" cy="4882762"/>
          </a:xfrm>
          <a:prstGeom prst="roundRect">
            <a:avLst>
              <a:gd name="adj" fmla="val 1245"/>
            </a:avLst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20F355-04E9-62E1-F755-6200B1991C1A}"/>
              </a:ext>
            </a:extLst>
          </p:cNvPr>
          <p:cNvSpPr/>
          <p:nvPr/>
        </p:nvSpPr>
        <p:spPr>
          <a:xfrm>
            <a:off x="3325906" y="4473388"/>
            <a:ext cx="8083774" cy="251012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A3299-DC03-A4C3-A807-88BA3E02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913" y="1225659"/>
            <a:ext cx="4819819" cy="5343360"/>
          </a:xfrm>
          <a:prstGeom prst="roundRect">
            <a:avLst>
              <a:gd name="adj" fmla="val 243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9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前端工程化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02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CE144F-D688-E622-A4B9-C4C3F090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2808385" cy="517190"/>
          </a:xfrm>
        </p:spPr>
        <p:txBody>
          <a:bodyPr/>
          <a:lstStyle/>
          <a:p>
            <a:r>
              <a:rPr lang="zh-CN" altLang="en-US"/>
              <a:t>小白眼中的前端开发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AEC1D0-74E1-457C-110B-887749A6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65" y="1559697"/>
            <a:ext cx="1108585" cy="1530079"/>
          </a:xfrm>
          <a:prstGeom prst="round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E3C63D-4F91-4184-E9DF-012366533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3"/>
          <a:stretch/>
        </p:blipFill>
        <p:spPr>
          <a:xfrm>
            <a:off x="5397890" y="3069975"/>
            <a:ext cx="1108585" cy="1477185"/>
          </a:xfrm>
          <a:prstGeom prst="round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84C592-2419-FDE5-637A-CD231DE2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265" y="4654473"/>
            <a:ext cx="1108585" cy="1504509"/>
          </a:xfrm>
          <a:prstGeom prst="round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D058BA-1F0F-EE69-4582-1A573701E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3" r="6881"/>
          <a:stretch/>
        </p:blipFill>
        <p:spPr>
          <a:xfrm>
            <a:off x="7099121" y="2288558"/>
            <a:ext cx="1108585" cy="11066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31443B-4B2D-027B-E711-57DFF09583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02"/>
          <a:stretch/>
        </p:blipFill>
        <p:spPr>
          <a:xfrm>
            <a:off x="8114231" y="3578009"/>
            <a:ext cx="2671281" cy="8882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2AA636-86C2-C45E-FD5B-D0922730F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81" y="2841882"/>
            <a:ext cx="1445089" cy="18125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FFC65C-8815-ED41-D105-6220A2B7D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7126" y="4898143"/>
            <a:ext cx="1330333" cy="1260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0D0BC5-0100-69C1-C26A-887CA6C7B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2824" y="1464726"/>
            <a:ext cx="7772401" cy="5073805"/>
          </a:xfrm>
          <a:prstGeom prst="roundRect">
            <a:avLst>
              <a:gd name="adj" fmla="val 2355"/>
            </a:avLst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3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2A319C-6209-F43B-5CEC-6B98AB30FEE4}"/>
              </a:ext>
            </a:extLst>
          </p:cNvPr>
          <p:cNvGrpSpPr/>
          <p:nvPr/>
        </p:nvGrpSpPr>
        <p:grpSpPr>
          <a:xfrm>
            <a:off x="3629222" y="2029388"/>
            <a:ext cx="1255499" cy="1244952"/>
            <a:chOff x="2366233" y="3426339"/>
            <a:chExt cx="1737228" cy="1722634"/>
          </a:xfrm>
        </p:grpSpPr>
        <p:sp>
          <p:nvSpPr>
            <p:cNvPr id="3" name="圆角矩形 63">
              <a:extLst>
                <a:ext uri="{FF2B5EF4-FFF2-40B4-BE49-F238E27FC236}">
                  <a16:creationId xmlns:a16="http://schemas.microsoft.com/office/drawing/2014/main" id="{A0B851AF-6174-1D3D-9583-8EA74BF04AA8}"/>
                </a:ext>
              </a:extLst>
            </p:cNvPr>
            <p:cNvSpPr/>
            <p:nvPr/>
          </p:nvSpPr>
          <p:spPr>
            <a:xfrm rot="2700000">
              <a:off x="2373530" y="3419042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9C8A47-C4D8-06A1-4EF7-C0604BC89F49}"/>
                </a:ext>
              </a:extLst>
            </p:cNvPr>
            <p:cNvSpPr txBox="1"/>
            <p:nvPr/>
          </p:nvSpPr>
          <p:spPr>
            <a:xfrm>
              <a:off x="2612752" y="3908977"/>
              <a:ext cx="1230169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模块化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B80ECF-F05E-8962-EB93-7743DE4F8763}"/>
                </a:ext>
              </a:extLst>
            </p:cNvPr>
            <p:cNvSpPr txBox="1"/>
            <p:nvPr/>
          </p:nvSpPr>
          <p:spPr>
            <a:xfrm>
              <a:off x="2762092" y="4373246"/>
              <a:ext cx="1069578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JS</a:t>
              </a: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51A557-8F5C-58D1-0B78-3D9C3FC3B9FF}"/>
              </a:ext>
            </a:extLst>
          </p:cNvPr>
          <p:cNvGrpSpPr/>
          <p:nvPr/>
        </p:nvGrpSpPr>
        <p:grpSpPr>
          <a:xfrm>
            <a:off x="5080685" y="3502117"/>
            <a:ext cx="1343572" cy="1244952"/>
            <a:chOff x="5425019" y="3426338"/>
            <a:chExt cx="1859094" cy="1722634"/>
          </a:xfrm>
        </p:grpSpPr>
        <p:sp>
          <p:nvSpPr>
            <p:cNvPr id="9" name="圆角矩形 63">
              <a:extLst>
                <a:ext uri="{FF2B5EF4-FFF2-40B4-BE49-F238E27FC236}">
                  <a16:creationId xmlns:a16="http://schemas.microsoft.com/office/drawing/2014/main" id="{7676A3B2-259F-3020-7903-ED54E5B4FE33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AFF221-0CC6-C688-B388-1398BE585FE2}"/>
                </a:ext>
              </a:extLst>
            </p:cNvPr>
            <p:cNvSpPr txBox="1"/>
            <p:nvPr/>
          </p:nvSpPr>
          <p:spPr>
            <a:xfrm>
              <a:off x="5425019" y="4062771"/>
              <a:ext cx="1859094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前端工程化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B37954-F634-446F-13BC-126374798E92}"/>
              </a:ext>
            </a:extLst>
          </p:cNvPr>
          <p:cNvGrpSpPr/>
          <p:nvPr/>
        </p:nvGrpSpPr>
        <p:grpSpPr>
          <a:xfrm>
            <a:off x="3471681" y="5021013"/>
            <a:ext cx="1632169" cy="1244952"/>
            <a:chOff x="8394686" y="3426337"/>
            <a:chExt cx="2258424" cy="1722634"/>
          </a:xfrm>
        </p:grpSpPr>
        <p:sp>
          <p:nvSpPr>
            <p:cNvPr id="13" name="圆角矩形 63">
              <a:extLst>
                <a:ext uri="{FF2B5EF4-FFF2-40B4-BE49-F238E27FC236}">
                  <a16:creationId xmlns:a16="http://schemas.microsoft.com/office/drawing/2014/main" id="{16646438-95A9-8BE7-5BF3-D54E43A2D2C5}"/>
                </a:ext>
              </a:extLst>
            </p:cNvPr>
            <p:cNvSpPr/>
            <p:nvPr/>
          </p:nvSpPr>
          <p:spPr>
            <a:xfrm rot="2700000">
              <a:off x="8612966" y="3419040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78F1D7C-1A79-7D8A-8EB2-A2AD9E216A90}"/>
                </a:ext>
              </a:extLst>
            </p:cNvPr>
            <p:cNvSpPr txBox="1"/>
            <p:nvPr/>
          </p:nvSpPr>
          <p:spPr>
            <a:xfrm>
              <a:off x="8870445" y="3826030"/>
              <a:ext cx="1207668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规范化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D43468-E7A8-0189-282F-36322C57DAC5}"/>
                </a:ext>
              </a:extLst>
            </p:cNvPr>
            <p:cNvSpPr txBox="1"/>
            <p:nvPr/>
          </p:nvSpPr>
          <p:spPr>
            <a:xfrm>
              <a:off x="8394686" y="4278945"/>
              <a:ext cx="2258424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目录结构、编码、接口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756611-4CE5-0459-772C-55E23115389B}"/>
              </a:ext>
            </a:extLst>
          </p:cNvPr>
          <p:cNvGrpSpPr/>
          <p:nvPr/>
        </p:nvGrpSpPr>
        <p:grpSpPr>
          <a:xfrm>
            <a:off x="6529211" y="2042919"/>
            <a:ext cx="1495499" cy="1244952"/>
            <a:chOff x="5370768" y="3426338"/>
            <a:chExt cx="2069315" cy="1722634"/>
          </a:xfrm>
        </p:grpSpPr>
        <p:sp>
          <p:nvSpPr>
            <p:cNvPr id="18" name="圆角矩形 63">
              <a:extLst>
                <a:ext uri="{FF2B5EF4-FFF2-40B4-BE49-F238E27FC236}">
                  <a16:creationId xmlns:a16="http://schemas.microsoft.com/office/drawing/2014/main" id="{F2052633-5C69-7CDF-6284-64AC575AACB4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7DA410-AE61-6ECF-D918-E64E257F09D0}"/>
                </a:ext>
              </a:extLst>
            </p:cNvPr>
            <p:cNvSpPr txBox="1"/>
            <p:nvPr/>
          </p:nvSpPr>
          <p:spPr>
            <a:xfrm>
              <a:off x="5802441" y="3865445"/>
              <a:ext cx="1205972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组件化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F9F559-8370-98C8-52F8-27A6BA3CB0F8}"/>
                </a:ext>
              </a:extLst>
            </p:cNvPr>
            <p:cNvSpPr txBox="1"/>
            <p:nvPr/>
          </p:nvSpPr>
          <p:spPr>
            <a:xfrm>
              <a:off x="5370768" y="4317674"/>
              <a:ext cx="2069315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UI</a:t>
              </a: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结构、样式、行为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403523-AB76-077D-F1E9-1B612E1E596B}"/>
              </a:ext>
            </a:extLst>
          </p:cNvPr>
          <p:cNvGrpSpPr/>
          <p:nvPr/>
        </p:nvGrpSpPr>
        <p:grpSpPr>
          <a:xfrm>
            <a:off x="6608272" y="5005599"/>
            <a:ext cx="1337376" cy="1244952"/>
            <a:chOff x="8419085" y="3197317"/>
            <a:chExt cx="1337376" cy="1244952"/>
          </a:xfrm>
        </p:grpSpPr>
        <p:sp>
          <p:nvSpPr>
            <p:cNvPr id="22" name="圆角矩形 63">
              <a:extLst>
                <a:ext uri="{FF2B5EF4-FFF2-40B4-BE49-F238E27FC236}">
                  <a16:creationId xmlns:a16="http://schemas.microsoft.com/office/drawing/2014/main" id="{735E60ED-1F2A-AF78-B9A8-E2B0DC09DA07}"/>
                </a:ext>
              </a:extLst>
            </p:cNvPr>
            <p:cNvSpPr/>
            <p:nvPr/>
          </p:nvSpPr>
          <p:spPr>
            <a:xfrm rot="2700000">
              <a:off x="8428746" y="3192043"/>
              <a:ext cx="1244952" cy="1255499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EB336A-9BD4-0A85-79C5-87628EE2F546}"/>
                </a:ext>
              </a:extLst>
            </p:cNvPr>
            <p:cNvSpPr txBox="1"/>
            <p:nvPr/>
          </p:nvSpPr>
          <p:spPr>
            <a:xfrm>
              <a:off x="8604652" y="3492625"/>
              <a:ext cx="89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自动化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93979D-285A-B98F-01DB-4CDF6C26D3F8}"/>
                </a:ext>
              </a:extLst>
            </p:cNvPr>
            <p:cNvSpPr txBox="1"/>
            <p:nvPr/>
          </p:nvSpPr>
          <p:spPr>
            <a:xfrm>
              <a:off x="8419085" y="3828913"/>
              <a:ext cx="13373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构建、部署、测试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2EE5F2CB-5E5C-AE4F-CB8B-3DCC4BE0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实际的前端开发</a:t>
            </a:r>
          </a:p>
        </p:txBody>
      </p:sp>
    </p:spTree>
    <p:extLst>
      <p:ext uri="{BB962C8B-B14F-4D97-AF65-F5344CB8AC3E}">
        <p14:creationId xmlns:p14="http://schemas.microsoft.com/office/powerpoint/2010/main" val="16838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2A319C-6209-F43B-5CEC-6B98AB30FEE4}"/>
              </a:ext>
            </a:extLst>
          </p:cNvPr>
          <p:cNvGrpSpPr/>
          <p:nvPr/>
        </p:nvGrpSpPr>
        <p:grpSpPr>
          <a:xfrm>
            <a:off x="1154963" y="2029388"/>
            <a:ext cx="1255499" cy="1244952"/>
            <a:chOff x="2366233" y="3426339"/>
            <a:chExt cx="1737228" cy="1722634"/>
          </a:xfrm>
        </p:grpSpPr>
        <p:sp>
          <p:nvSpPr>
            <p:cNvPr id="3" name="圆角矩形 63">
              <a:extLst>
                <a:ext uri="{FF2B5EF4-FFF2-40B4-BE49-F238E27FC236}">
                  <a16:creationId xmlns:a16="http://schemas.microsoft.com/office/drawing/2014/main" id="{A0B851AF-6174-1D3D-9583-8EA74BF04AA8}"/>
                </a:ext>
              </a:extLst>
            </p:cNvPr>
            <p:cNvSpPr/>
            <p:nvPr/>
          </p:nvSpPr>
          <p:spPr>
            <a:xfrm rot="2700000">
              <a:off x="2373530" y="3419042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59C8A47-C4D8-06A1-4EF7-C0604BC89F49}"/>
                </a:ext>
              </a:extLst>
            </p:cNvPr>
            <p:cNvSpPr txBox="1"/>
            <p:nvPr/>
          </p:nvSpPr>
          <p:spPr>
            <a:xfrm>
              <a:off x="2612752" y="3908977"/>
              <a:ext cx="1230169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模块化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B80ECF-F05E-8962-EB93-7743DE4F8763}"/>
                </a:ext>
              </a:extLst>
            </p:cNvPr>
            <p:cNvSpPr txBox="1"/>
            <p:nvPr/>
          </p:nvSpPr>
          <p:spPr>
            <a:xfrm>
              <a:off x="2762092" y="4373246"/>
              <a:ext cx="1069578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JS</a:t>
              </a: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、</a:t>
              </a: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51A557-8F5C-58D1-0B78-3D9C3FC3B9FF}"/>
              </a:ext>
            </a:extLst>
          </p:cNvPr>
          <p:cNvGrpSpPr/>
          <p:nvPr/>
        </p:nvGrpSpPr>
        <p:grpSpPr>
          <a:xfrm>
            <a:off x="2606426" y="3502117"/>
            <a:ext cx="1343572" cy="1244952"/>
            <a:chOff x="5425019" y="3426338"/>
            <a:chExt cx="1859094" cy="1722634"/>
          </a:xfrm>
        </p:grpSpPr>
        <p:sp>
          <p:nvSpPr>
            <p:cNvPr id="9" name="圆角矩形 63">
              <a:extLst>
                <a:ext uri="{FF2B5EF4-FFF2-40B4-BE49-F238E27FC236}">
                  <a16:creationId xmlns:a16="http://schemas.microsoft.com/office/drawing/2014/main" id="{7676A3B2-259F-3020-7903-ED54E5B4FE33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AFF221-0CC6-C688-B388-1398BE585FE2}"/>
                </a:ext>
              </a:extLst>
            </p:cNvPr>
            <p:cNvSpPr txBox="1"/>
            <p:nvPr/>
          </p:nvSpPr>
          <p:spPr>
            <a:xfrm>
              <a:off x="5425019" y="4062771"/>
              <a:ext cx="1859094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前端工程化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B37954-F634-446F-13BC-126374798E92}"/>
              </a:ext>
            </a:extLst>
          </p:cNvPr>
          <p:cNvGrpSpPr/>
          <p:nvPr/>
        </p:nvGrpSpPr>
        <p:grpSpPr>
          <a:xfrm>
            <a:off x="997422" y="5021013"/>
            <a:ext cx="1632169" cy="1244952"/>
            <a:chOff x="8394686" y="3426337"/>
            <a:chExt cx="2258424" cy="1722634"/>
          </a:xfrm>
        </p:grpSpPr>
        <p:sp>
          <p:nvSpPr>
            <p:cNvPr id="13" name="圆角矩形 63">
              <a:extLst>
                <a:ext uri="{FF2B5EF4-FFF2-40B4-BE49-F238E27FC236}">
                  <a16:creationId xmlns:a16="http://schemas.microsoft.com/office/drawing/2014/main" id="{16646438-95A9-8BE7-5BF3-D54E43A2D2C5}"/>
                </a:ext>
              </a:extLst>
            </p:cNvPr>
            <p:cNvSpPr/>
            <p:nvPr/>
          </p:nvSpPr>
          <p:spPr>
            <a:xfrm rot="2700000">
              <a:off x="8612966" y="3419040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78F1D7C-1A79-7D8A-8EB2-A2AD9E216A90}"/>
                </a:ext>
              </a:extLst>
            </p:cNvPr>
            <p:cNvSpPr txBox="1"/>
            <p:nvPr/>
          </p:nvSpPr>
          <p:spPr>
            <a:xfrm>
              <a:off x="8870445" y="3826030"/>
              <a:ext cx="1207668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规范化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D43468-E7A8-0189-282F-36322C57DAC5}"/>
                </a:ext>
              </a:extLst>
            </p:cNvPr>
            <p:cNvSpPr txBox="1"/>
            <p:nvPr/>
          </p:nvSpPr>
          <p:spPr>
            <a:xfrm>
              <a:off x="8394686" y="4278945"/>
              <a:ext cx="2258424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目录结构、编码、接口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756611-4CE5-0459-772C-55E23115389B}"/>
              </a:ext>
            </a:extLst>
          </p:cNvPr>
          <p:cNvGrpSpPr/>
          <p:nvPr/>
        </p:nvGrpSpPr>
        <p:grpSpPr>
          <a:xfrm>
            <a:off x="4054952" y="2042919"/>
            <a:ext cx="1495499" cy="1244952"/>
            <a:chOff x="5370768" y="3426338"/>
            <a:chExt cx="2069315" cy="1722634"/>
          </a:xfrm>
        </p:grpSpPr>
        <p:sp>
          <p:nvSpPr>
            <p:cNvPr id="18" name="圆角矩形 63">
              <a:extLst>
                <a:ext uri="{FF2B5EF4-FFF2-40B4-BE49-F238E27FC236}">
                  <a16:creationId xmlns:a16="http://schemas.microsoft.com/office/drawing/2014/main" id="{F2052633-5C69-7CDF-6284-64AC575AACB4}"/>
                </a:ext>
              </a:extLst>
            </p:cNvPr>
            <p:cNvSpPr/>
            <p:nvPr/>
          </p:nvSpPr>
          <p:spPr>
            <a:xfrm rot="2700000">
              <a:off x="5493248" y="3419041"/>
              <a:ext cx="1722634" cy="1737228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97DA410-AE61-6ECF-D918-E64E257F09D0}"/>
                </a:ext>
              </a:extLst>
            </p:cNvPr>
            <p:cNvSpPr txBox="1"/>
            <p:nvPr/>
          </p:nvSpPr>
          <p:spPr>
            <a:xfrm>
              <a:off x="5802441" y="3865445"/>
              <a:ext cx="1205972" cy="51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组件化</a:t>
              </a:r>
              <a:endParaRPr lang="zh-CN" altLang="en-US" sz="1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6F9F559-8370-98C8-52F8-27A6BA3CB0F8}"/>
                </a:ext>
              </a:extLst>
            </p:cNvPr>
            <p:cNvSpPr txBox="1"/>
            <p:nvPr/>
          </p:nvSpPr>
          <p:spPr>
            <a:xfrm>
              <a:off x="5370768" y="4317674"/>
              <a:ext cx="2069315" cy="361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UI</a:t>
              </a: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结构、样式、行为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403523-AB76-077D-F1E9-1B612E1E596B}"/>
              </a:ext>
            </a:extLst>
          </p:cNvPr>
          <p:cNvGrpSpPr/>
          <p:nvPr/>
        </p:nvGrpSpPr>
        <p:grpSpPr>
          <a:xfrm>
            <a:off x="4134013" y="5005599"/>
            <a:ext cx="1337376" cy="1244952"/>
            <a:chOff x="8419085" y="3197317"/>
            <a:chExt cx="1337376" cy="1244952"/>
          </a:xfrm>
        </p:grpSpPr>
        <p:sp>
          <p:nvSpPr>
            <p:cNvPr id="22" name="圆角矩形 63">
              <a:extLst>
                <a:ext uri="{FF2B5EF4-FFF2-40B4-BE49-F238E27FC236}">
                  <a16:creationId xmlns:a16="http://schemas.microsoft.com/office/drawing/2014/main" id="{735E60ED-1F2A-AF78-B9A8-E2B0DC09DA07}"/>
                </a:ext>
              </a:extLst>
            </p:cNvPr>
            <p:cNvSpPr/>
            <p:nvPr/>
          </p:nvSpPr>
          <p:spPr>
            <a:xfrm rot="2700000">
              <a:off x="8428746" y="3192043"/>
              <a:ext cx="1244952" cy="1255499"/>
            </a:xfrm>
            <a:prstGeom prst="roundRect">
              <a:avLst/>
            </a:prstGeom>
            <a:solidFill>
              <a:srgbClr val="855CFE"/>
            </a:solidFill>
            <a:ln>
              <a:noFill/>
            </a:ln>
            <a:effectLst>
              <a:glow rad="63500">
                <a:schemeClr val="tx1">
                  <a:lumMod val="50000"/>
                  <a:lumOff val="50000"/>
                  <a:alpha val="40000"/>
                </a:schemeClr>
              </a:glow>
              <a:outerShdw blurRad="203200" dist="38100" dir="5400000" sx="101000" sy="101000" algn="t" rotWithShape="0">
                <a:schemeClr val="accent1">
                  <a:lumMod val="60000"/>
                  <a:lumOff val="40000"/>
                  <a:alpha val="5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rgbClr val="FFFFFF"/>
                </a:solidFill>
                <a:ea typeface="inpin heiti" panose="00000500000000000000" pitchFamily="2" charset="-122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2EB336A-9BD4-0A85-79C5-87628EE2F546}"/>
                </a:ext>
              </a:extLst>
            </p:cNvPr>
            <p:cNvSpPr txBox="1"/>
            <p:nvPr/>
          </p:nvSpPr>
          <p:spPr>
            <a:xfrm>
              <a:off x="8604652" y="3492625"/>
              <a:ext cx="892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自动化</a:t>
              </a:r>
              <a:endParaRPr lang="zh-CN" altLang="en-US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93979D-285A-B98F-01DB-4CDF6C26D3F8}"/>
                </a:ext>
              </a:extLst>
            </p:cNvPr>
            <p:cNvSpPr txBox="1"/>
            <p:nvPr/>
          </p:nvSpPr>
          <p:spPr>
            <a:xfrm>
              <a:off x="8419085" y="3828913"/>
              <a:ext cx="13373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构建、部署、测试</a:t>
              </a:r>
              <a:endParaRPr lang="zh-CN" altLang="en-US" sz="1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2EE5F2CB-5E5C-AE4F-CB8B-3DCC4BE0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实际的前端开发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CF2311-7C34-04B3-8622-D3F0B2175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1389" y="3703960"/>
            <a:ext cx="6403862" cy="858896"/>
          </a:xfrm>
          <a:ln>
            <a:noFill/>
          </a:ln>
          <a:effectLst>
            <a:glow rad="63500">
              <a:schemeClr val="bg1">
                <a:lumMod val="75000"/>
                <a:alpha val="40000"/>
              </a:schemeClr>
            </a:glow>
          </a:effectLst>
        </p:spPr>
        <p:txBody>
          <a:bodyPr/>
          <a:lstStyle/>
          <a:p>
            <a:r>
              <a:rPr lang="zh-CN" altLang="en-US" b="1"/>
              <a:t>前端工程化</a:t>
            </a:r>
            <a:r>
              <a:rPr lang="zh-CN" altLang="en-US"/>
              <a:t>：是指在企业级的前端项目开发中，把前端开发所需的工具、技术、流程、经验等进行规范化、标准化。</a:t>
            </a:r>
          </a:p>
        </p:txBody>
      </p:sp>
    </p:spTree>
    <p:extLst>
      <p:ext uri="{BB962C8B-B14F-4D97-AF65-F5344CB8AC3E}">
        <p14:creationId xmlns:p14="http://schemas.microsoft.com/office/powerpoint/2010/main" val="377631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6A2EDF-D8AF-3470-E3D5-053CF0C5E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前端工程化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DDBE038-ADFF-C5A8-38B8-6F3937C23D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项目简介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26D140-A70F-4316-596A-D2F149C7E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36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en-US" altLang="zh-CN"/>
              <a:t>Vue</a:t>
            </a:r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688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6A2EDF-D8AF-3470-E3D5-053CF0C5E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前端工程化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DDBE038-ADFF-C5A8-38B8-6F3937C23D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环境准备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Vue</a:t>
            </a:r>
            <a:r>
              <a:rPr lang="zh-CN" altLang="en-US"/>
              <a:t>项目简介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26D140-A70F-4316-596A-D2F149C7E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8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D55C83-7C34-81BD-0C23-7494B14C0CEF}"/>
              </a:ext>
            </a:extLst>
          </p:cNvPr>
          <p:cNvGrpSpPr/>
          <p:nvPr/>
        </p:nvGrpSpPr>
        <p:grpSpPr>
          <a:xfrm>
            <a:off x="795583" y="1703810"/>
            <a:ext cx="10614097" cy="4151958"/>
            <a:chOff x="788950" y="1670879"/>
            <a:chExt cx="10614097" cy="415195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BB33401-496A-66C3-5DE6-E2094FE160AC}"/>
                </a:ext>
              </a:extLst>
            </p:cNvPr>
            <p:cNvGrpSpPr/>
            <p:nvPr/>
          </p:nvGrpSpPr>
          <p:grpSpPr>
            <a:xfrm>
              <a:off x="788950" y="1670879"/>
              <a:ext cx="10614097" cy="4151958"/>
              <a:chOff x="920209" y="1823315"/>
              <a:chExt cx="10407945" cy="4151958"/>
            </a:xfrm>
          </p:grpSpPr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034E05F5-162B-8DE5-9EC5-F390789D0DFB}"/>
                  </a:ext>
                </a:extLst>
              </p:cNvPr>
              <p:cNvSpPr/>
              <p:nvPr/>
            </p:nvSpPr>
            <p:spPr>
              <a:xfrm>
                <a:off x="920209" y="1823316"/>
                <a:ext cx="10407945" cy="4151957"/>
              </a:xfrm>
              <a:prstGeom prst="round2DiagRect">
                <a:avLst>
                  <a:gd name="adj1" fmla="val 2429"/>
                  <a:gd name="adj2" fmla="val 3218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 bIns="0" rtlCol="0" anchor="ctr"/>
              <a:lstStyle/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Vue-cli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官方提供的一个脚手架，用于快速生成一个 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的项目模板。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Vue-cli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提供了如下功能：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统一的目录结构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本地调试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热部署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单元测试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集成打包上线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依赖环境：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NodeJS </a:t>
                </a:r>
              </a:p>
            </p:txBody>
          </p:sp>
          <p:sp>
            <p:nvSpPr>
              <p:cNvPr id="11" name="矩形: 对角圆角 10">
                <a:extLst>
                  <a:ext uri="{FF2B5EF4-FFF2-40B4-BE49-F238E27FC236}">
                    <a16:creationId xmlns:a16="http://schemas.microsoft.com/office/drawing/2014/main" id="{F4FF2D61-C798-8125-0B20-5528E73AF2EB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329608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vue-cli</a:t>
                </a:r>
              </a:p>
            </p:txBody>
          </p:sp>
        </p:grpSp>
        <p:sp>
          <p:nvSpPr>
            <p:cNvPr id="7" name="Shape 2375">
              <a:extLst>
                <a:ext uri="{FF2B5EF4-FFF2-40B4-BE49-F238E27FC236}">
                  <a16:creationId xmlns:a16="http://schemas.microsoft.com/office/drawing/2014/main" id="{79848500-A51F-2C32-1CC0-AA98825B684C}"/>
                </a:ext>
              </a:extLst>
            </p:cNvPr>
            <p:cNvSpPr/>
            <p:nvPr/>
          </p:nvSpPr>
          <p:spPr>
            <a:xfrm>
              <a:off x="1003427" y="1745015"/>
              <a:ext cx="228197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3"/>
                    <a:pt x="14400" y="6873"/>
                  </a:cubicBezTo>
                  <a:lnTo>
                    <a:pt x="20400" y="6873"/>
                  </a:lnTo>
                  <a:cubicBezTo>
                    <a:pt x="20400" y="6873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4800" y="8836"/>
                  </a:moveTo>
                  <a:cubicBezTo>
                    <a:pt x="4800" y="9108"/>
                    <a:pt x="5068" y="9327"/>
                    <a:pt x="5400" y="9327"/>
                  </a:cubicBezTo>
                  <a:lnTo>
                    <a:pt x="16200" y="9327"/>
                  </a:lnTo>
                  <a:cubicBezTo>
                    <a:pt x="16532" y="9327"/>
                    <a:pt x="16800" y="9108"/>
                    <a:pt x="16800" y="8836"/>
                  </a:cubicBezTo>
                  <a:cubicBezTo>
                    <a:pt x="16800" y="8566"/>
                    <a:pt x="16532" y="8345"/>
                    <a:pt x="16200" y="8345"/>
                  </a:cubicBezTo>
                  <a:lnTo>
                    <a:pt x="5400" y="8345"/>
                  </a:lnTo>
                  <a:cubicBezTo>
                    <a:pt x="5068" y="8345"/>
                    <a:pt x="4800" y="8566"/>
                    <a:pt x="4800" y="8836"/>
                  </a:cubicBezTo>
                  <a:moveTo>
                    <a:pt x="16200" y="12273"/>
                  </a:moveTo>
                  <a:lnTo>
                    <a:pt x="5400" y="12273"/>
                  </a:lnTo>
                  <a:cubicBezTo>
                    <a:pt x="5068" y="12273"/>
                    <a:pt x="4800" y="12493"/>
                    <a:pt x="4800" y="12764"/>
                  </a:cubicBezTo>
                  <a:cubicBezTo>
                    <a:pt x="4800" y="13035"/>
                    <a:pt x="5068" y="13255"/>
                    <a:pt x="5400" y="13255"/>
                  </a:cubicBezTo>
                  <a:lnTo>
                    <a:pt x="16200" y="13255"/>
                  </a:lnTo>
                  <a:cubicBezTo>
                    <a:pt x="16532" y="13255"/>
                    <a:pt x="16800" y="13035"/>
                    <a:pt x="16800" y="12764"/>
                  </a:cubicBezTo>
                  <a:cubicBezTo>
                    <a:pt x="16800" y="12493"/>
                    <a:pt x="16532" y="12273"/>
                    <a:pt x="16200" y="12273"/>
                  </a:cubicBezTo>
                  <a:moveTo>
                    <a:pt x="5400" y="5400"/>
                  </a:moveTo>
                  <a:lnTo>
                    <a:pt x="8400" y="5400"/>
                  </a:lnTo>
                  <a:cubicBezTo>
                    <a:pt x="8732" y="5400"/>
                    <a:pt x="9000" y="5181"/>
                    <a:pt x="9000" y="4909"/>
                  </a:cubicBezTo>
                  <a:cubicBezTo>
                    <a:pt x="9000" y="4638"/>
                    <a:pt x="8732" y="4418"/>
                    <a:pt x="8400" y="4418"/>
                  </a:cubicBezTo>
                  <a:lnTo>
                    <a:pt x="5400" y="4418"/>
                  </a:lnTo>
                  <a:cubicBezTo>
                    <a:pt x="5068" y="4418"/>
                    <a:pt x="4800" y="4638"/>
                    <a:pt x="4800" y="4909"/>
                  </a:cubicBezTo>
                  <a:cubicBezTo>
                    <a:pt x="4800" y="5181"/>
                    <a:pt x="5068" y="5400"/>
                    <a:pt x="5400" y="5400"/>
                  </a:cubicBezTo>
                  <a:moveTo>
                    <a:pt x="12600" y="16200"/>
                  </a:moveTo>
                  <a:lnTo>
                    <a:pt x="5400" y="16200"/>
                  </a:lnTo>
                  <a:cubicBezTo>
                    <a:pt x="5068" y="16200"/>
                    <a:pt x="4800" y="16420"/>
                    <a:pt x="4800" y="16691"/>
                  </a:cubicBezTo>
                  <a:cubicBezTo>
                    <a:pt x="4800" y="16962"/>
                    <a:pt x="5068" y="17182"/>
                    <a:pt x="5400" y="17182"/>
                  </a:cubicBezTo>
                  <a:lnTo>
                    <a:pt x="12600" y="17182"/>
                  </a:lnTo>
                  <a:cubicBezTo>
                    <a:pt x="12932" y="17182"/>
                    <a:pt x="13200" y="16962"/>
                    <a:pt x="13200" y="16691"/>
                  </a:cubicBezTo>
                  <a:cubicBezTo>
                    <a:pt x="13200" y="16420"/>
                    <a:pt x="12932" y="16200"/>
                    <a:pt x="12600" y="162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92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48FCDB-A2C6-BE6F-075D-8187D49D8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安装</a:t>
            </a:r>
            <a:r>
              <a:rPr lang="en-US" altLang="zh-CN"/>
              <a:t>NodeJS</a:t>
            </a:r>
            <a:endParaRPr lang="zh-CN" altLang="en-US"/>
          </a:p>
        </p:txBody>
      </p:sp>
      <p:pic>
        <p:nvPicPr>
          <p:cNvPr id="9" name="图片 8">
            <a:hlinkClick r:id="rId2" action="ppaction://hlinkfile"/>
            <a:extLst>
              <a:ext uri="{FF2B5EF4-FFF2-40B4-BE49-F238E27FC236}">
                <a16:creationId xmlns:a16="http://schemas.microsoft.com/office/drawing/2014/main" id="{76EC4627-E3E9-AD52-FD1B-BA32AC7A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"/>
          <a:stretch/>
        </p:blipFill>
        <p:spPr>
          <a:xfrm>
            <a:off x="10408095" y="3227294"/>
            <a:ext cx="1409897" cy="1843498"/>
          </a:xfrm>
          <a:prstGeom prst="rect">
            <a:avLst/>
          </a:prstGeom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0" name="文本框 9">
            <a:hlinkClick r:id="rId2" action="ppaction://hlinkfile"/>
            <a:extLst>
              <a:ext uri="{FF2B5EF4-FFF2-40B4-BE49-F238E27FC236}">
                <a16:creationId xmlns:a16="http://schemas.microsoft.com/office/drawing/2014/main" id="{D2C293F4-49F1-81A6-A274-3117BB55015F}"/>
              </a:ext>
            </a:extLst>
          </p:cNvPr>
          <p:cNvSpPr txBox="1">
            <a:spLocks/>
          </p:cNvSpPr>
          <p:nvPr/>
        </p:nvSpPr>
        <p:spPr>
          <a:xfrm>
            <a:off x="10501337" y="5233795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NodeJS</a:t>
            </a:r>
            <a:r>
              <a:rPr lang="zh-CN" altLang="en-US" sz="1100">
                <a:solidFill>
                  <a:srgbClr val="00B0F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安装文档</a:t>
            </a:r>
            <a:endParaRPr lang="zh-CN" altLang="en-US" sz="1100" dirty="0">
              <a:solidFill>
                <a:srgbClr val="00B0F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BA3D47-2221-7BC2-9B07-09A3AA528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29" y="2141395"/>
            <a:ext cx="7803556" cy="43895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7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48FCDB-A2C6-BE6F-075D-8187D49D8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安装</a:t>
            </a:r>
            <a:r>
              <a:rPr lang="en-US" altLang="zh-CN"/>
              <a:t> vue-cli</a:t>
            </a:r>
            <a:endParaRPr lang="zh-CN" altLang="en-US"/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FDD926BB-3F28-24F9-88A5-87D89D8F7D08}"/>
              </a:ext>
            </a:extLst>
          </p:cNvPr>
          <p:cNvSpPr/>
          <p:nvPr/>
        </p:nvSpPr>
        <p:spPr>
          <a:xfrm>
            <a:off x="1120696" y="2361606"/>
            <a:ext cx="9407909" cy="353669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zh-CN" altLang="en-US" sz="140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npm install -g @vue/cli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B7CCBD-7AF3-9030-CFE0-EB21485DB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" b="-1"/>
          <a:stretch/>
        </p:blipFill>
        <p:spPr>
          <a:xfrm>
            <a:off x="1120695" y="3510107"/>
            <a:ext cx="9407909" cy="2565415"/>
          </a:xfrm>
          <a:prstGeom prst="roundRect">
            <a:avLst>
              <a:gd name="adj" fmla="val 3644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5545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6A2EDF-D8AF-3470-E3D5-053CF0C5E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前端工程化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DDBE038-ADFF-C5A8-38B8-6F3937C23D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Vue</a:t>
            </a:r>
            <a:r>
              <a:rPr lang="zh-CN" altLang="en-US">
                <a:solidFill>
                  <a:srgbClr val="C00000"/>
                </a:solidFill>
              </a:rPr>
              <a:t>项目简介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26D140-A70F-4316-596A-D2F149C7E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38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创建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48FCDB-A2C6-BE6F-075D-8187D49D8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28932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命令行：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图形化界面：</a:t>
            </a: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B5A2C88C-28F2-6833-E8F9-E5F63AB2C58C}"/>
              </a:ext>
            </a:extLst>
          </p:cNvPr>
          <p:cNvSpPr/>
          <p:nvPr/>
        </p:nvSpPr>
        <p:spPr>
          <a:xfrm>
            <a:off x="2008201" y="1799896"/>
            <a:ext cx="5414576" cy="353669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E0EFE"/>
                </a:solidFill>
                <a:effectLst/>
                <a:latin typeface="Consolas" panose="020B0609020204030204" pitchFamily="49" charset="0"/>
                <a:ea typeface="var(--code-font-family)"/>
              </a:rPr>
              <a:t>vue create 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vue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-project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var(--code-font-family)"/>
              </a:rPr>
              <a:t>01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F6D442AA-7769-38EB-4622-8160D77C199A}"/>
              </a:ext>
            </a:extLst>
          </p:cNvPr>
          <p:cNvSpPr/>
          <p:nvPr/>
        </p:nvSpPr>
        <p:spPr>
          <a:xfrm>
            <a:off x="2366790" y="2309759"/>
            <a:ext cx="5055987" cy="353669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E0EFE"/>
                </a:solidFill>
                <a:effectLst/>
                <a:latin typeface="Consolas" panose="020B0609020204030204" pitchFamily="49" charset="0"/>
              </a:rPr>
              <a:t>vue </a:t>
            </a:r>
            <a:r>
              <a:rPr lang="en-US" altLang="zh-CN" sz="1400">
                <a:solidFill>
                  <a:srgbClr val="0E0EFE"/>
                </a:solidFill>
                <a:latin typeface="Consolas" panose="020B0609020204030204" pitchFamily="49" charset="0"/>
              </a:rPr>
              <a:t>ui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662788-639F-4F07-F487-F77C3BF2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09" y="2913529"/>
            <a:ext cx="9327688" cy="22099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5E02F1-71E8-2EE4-18C4-950DA7822F62}"/>
              </a:ext>
            </a:extLst>
          </p:cNvPr>
          <p:cNvSpPr/>
          <p:nvPr/>
        </p:nvSpPr>
        <p:spPr>
          <a:xfrm>
            <a:off x="4276165" y="3827034"/>
            <a:ext cx="564776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B0965F-513B-9013-9B02-1C9495BD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 t="2646"/>
          <a:stretch/>
        </p:blipFill>
        <p:spPr>
          <a:xfrm>
            <a:off x="1037708" y="2819622"/>
            <a:ext cx="10698801" cy="3344147"/>
          </a:xfrm>
          <a:prstGeom prst="roundRect">
            <a:avLst>
              <a:gd name="adj" fmla="val 378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8782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目录结构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48FCDB-A2C6-BE6F-075D-8187D49D8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基于</a:t>
            </a:r>
            <a:r>
              <a:rPr lang="en-US" altLang="zh-CN"/>
              <a:t>Vue</a:t>
            </a:r>
            <a:r>
              <a:rPr lang="zh-CN" altLang="en-US"/>
              <a:t>脚手架创建出来的工程，有标准的目录结构，如下：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656C0-3CBE-65F0-B6C6-3EA28D87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66" y="2168290"/>
            <a:ext cx="3257550" cy="4371975"/>
          </a:xfrm>
          <a:prstGeom prst="roundRect">
            <a:avLst>
              <a:gd name="adj" fmla="val 2907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A106A0C0-51F1-D5EE-5D87-345747778930}"/>
              </a:ext>
            </a:extLst>
          </p:cNvPr>
          <p:cNvGrpSpPr/>
          <p:nvPr/>
        </p:nvGrpSpPr>
        <p:grpSpPr>
          <a:xfrm>
            <a:off x="1069600" y="2567185"/>
            <a:ext cx="5582214" cy="372108"/>
            <a:chOff x="1069600" y="2567185"/>
            <a:chExt cx="5582214" cy="37210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E27CCF-D9DC-E514-1930-05F4CA15B744}"/>
                </a:ext>
              </a:extLst>
            </p:cNvPr>
            <p:cNvSpPr/>
            <p:nvPr/>
          </p:nvSpPr>
          <p:spPr>
            <a:xfrm>
              <a:off x="1069600" y="2567185"/>
              <a:ext cx="3275482" cy="370407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8B8F5D8-ED64-3D76-A217-569A7EC4A2F3}"/>
                </a:ext>
              </a:extLst>
            </p:cNvPr>
            <p:cNvSpPr txBox="1"/>
            <p:nvPr/>
          </p:nvSpPr>
          <p:spPr>
            <a:xfrm>
              <a:off x="3287246" y="2572869"/>
              <a:ext cx="3364568" cy="366424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/>
                <a:t>整个项目的依赖包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243591-7097-0114-A58D-45E579F7BB0C}"/>
              </a:ext>
            </a:extLst>
          </p:cNvPr>
          <p:cNvGrpSpPr/>
          <p:nvPr/>
        </p:nvGrpSpPr>
        <p:grpSpPr>
          <a:xfrm>
            <a:off x="1078566" y="2958354"/>
            <a:ext cx="5573248" cy="358589"/>
            <a:chOff x="1078566" y="2958354"/>
            <a:chExt cx="5573248" cy="3585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6648D1C-863F-EAD6-FA55-C0086D012F96}"/>
                </a:ext>
              </a:extLst>
            </p:cNvPr>
            <p:cNvSpPr/>
            <p:nvPr/>
          </p:nvSpPr>
          <p:spPr>
            <a:xfrm>
              <a:off x="1078566" y="2958354"/>
              <a:ext cx="3266515" cy="358589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2AE0B6-4F2C-3CC1-403B-0E193FABED0D}"/>
                </a:ext>
              </a:extLst>
            </p:cNvPr>
            <p:cNvSpPr txBox="1"/>
            <p:nvPr/>
          </p:nvSpPr>
          <p:spPr>
            <a:xfrm>
              <a:off x="3287246" y="2964008"/>
              <a:ext cx="3364568" cy="348248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72000" bIns="90000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/>
                <a:t>存放项目的静态文件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F27966-59A2-8E6E-F78D-D9829A046C5F}"/>
              </a:ext>
            </a:extLst>
          </p:cNvPr>
          <p:cNvGrpSpPr/>
          <p:nvPr/>
        </p:nvGrpSpPr>
        <p:grpSpPr>
          <a:xfrm>
            <a:off x="1078566" y="3342851"/>
            <a:ext cx="5573248" cy="368575"/>
            <a:chOff x="1078566" y="3342851"/>
            <a:chExt cx="5573248" cy="3685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6B38335-2DE1-45E7-8E99-6E4F11985A9D}"/>
                </a:ext>
              </a:extLst>
            </p:cNvPr>
            <p:cNvSpPr/>
            <p:nvPr/>
          </p:nvSpPr>
          <p:spPr>
            <a:xfrm>
              <a:off x="1078566" y="3345002"/>
              <a:ext cx="3266515" cy="36642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ED1D77D-160E-A624-3FDE-E6DDEE1BC6A5}"/>
                </a:ext>
              </a:extLst>
            </p:cNvPr>
            <p:cNvSpPr txBox="1"/>
            <p:nvPr/>
          </p:nvSpPr>
          <p:spPr>
            <a:xfrm>
              <a:off x="3287246" y="3342851"/>
              <a:ext cx="3364568" cy="366424"/>
            </a:xfrm>
            <a:prstGeom prst="rect">
              <a:avLst/>
            </a:prstGeom>
            <a:solidFill>
              <a:srgbClr val="FFBDBD"/>
            </a:solidFill>
          </p:spPr>
          <p:txBody>
            <a:bodyPr wrap="square" tIns="90000" bIns="90000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/>
                <a:t>存放项目的源代码 </a:t>
              </a:r>
              <a:r>
                <a:rPr lang="zh-CN" altLang="en-US">
                  <a:solidFill>
                    <a:srgbClr val="FF0000"/>
                  </a:solidFill>
                </a:rPr>
                <a:t>★ ★ ★ ★ ★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0AFBA20-F916-7481-95B1-362AF9F7908B}"/>
              </a:ext>
            </a:extLst>
          </p:cNvPr>
          <p:cNvGrpSpPr/>
          <p:nvPr/>
        </p:nvGrpSpPr>
        <p:grpSpPr>
          <a:xfrm>
            <a:off x="1069599" y="5237722"/>
            <a:ext cx="5582215" cy="371769"/>
            <a:chOff x="1069599" y="5237722"/>
            <a:chExt cx="5582215" cy="371769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8C13C00-D7B3-83BF-5BC6-6C168C7E2BBD}"/>
                </a:ext>
              </a:extLst>
            </p:cNvPr>
            <p:cNvSpPr/>
            <p:nvPr/>
          </p:nvSpPr>
          <p:spPr>
            <a:xfrm>
              <a:off x="1069599" y="5237722"/>
              <a:ext cx="3275482" cy="371769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32DC64C-0757-C214-8BF3-1278A5E8DC3E}"/>
                </a:ext>
              </a:extLst>
            </p:cNvPr>
            <p:cNvSpPr txBox="1"/>
            <p:nvPr/>
          </p:nvSpPr>
          <p:spPr>
            <a:xfrm>
              <a:off x="3287246" y="5239874"/>
              <a:ext cx="3364568" cy="366424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模块基本信息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</a:t>
              </a:r>
              <a:r>
                <a:rPr lang="zh-CN" altLang="en-US"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项目开发所需要模块，版本信息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E3346C-B860-B4B0-15CD-2351A13C6B1D}"/>
              </a:ext>
            </a:extLst>
          </p:cNvPr>
          <p:cNvGrpSpPr/>
          <p:nvPr/>
        </p:nvGrpSpPr>
        <p:grpSpPr>
          <a:xfrm>
            <a:off x="1078566" y="5968839"/>
            <a:ext cx="5573248" cy="379207"/>
            <a:chOff x="1078566" y="5968839"/>
            <a:chExt cx="5573248" cy="37920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2BE09BC-F843-9E1E-324D-A1E1685F1625}"/>
                </a:ext>
              </a:extLst>
            </p:cNvPr>
            <p:cNvSpPr/>
            <p:nvPr/>
          </p:nvSpPr>
          <p:spPr>
            <a:xfrm>
              <a:off x="1078566" y="5971662"/>
              <a:ext cx="3266515" cy="376384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D20A9B0-7097-6A41-2315-F9771515EC64}"/>
                </a:ext>
              </a:extLst>
            </p:cNvPr>
            <p:cNvSpPr txBox="1"/>
            <p:nvPr/>
          </p:nvSpPr>
          <p:spPr>
            <a:xfrm>
              <a:off x="3287246" y="5968839"/>
              <a:ext cx="3364568" cy="366424"/>
            </a:xfrm>
            <a:prstGeom prst="rect">
              <a:avLst/>
            </a:prstGeom>
            <a:solidFill>
              <a:srgbClr val="FFEFBF"/>
            </a:solidFill>
          </p:spPr>
          <p:txBody>
            <a:bodyPr wrap="square" tIns="90000" bIns="90000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b="0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</a:lstStyle>
            <a:p>
              <a:r>
                <a:rPr lang="zh-CN" altLang="en-US"/>
                <a:t>保存</a:t>
              </a:r>
              <a:r>
                <a:rPr lang="en-US" altLang="zh-CN"/>
                <a:t>vue</a:t>
              </a:r>
              <a:r>
                <a:rPr lang="zh-CN" altLang="en-US"/>
                <a:t>配置的文件，如：代理、端口的配置等</a:t>
              </a:r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D91B872-4AF6-F2C3-A8CE-775323AA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10" y="3345709"/>
            <a:ext cx="2446802" cy="2194143"/>
          </a:xfrm>
          <a:prstGeom prst="roundRect">
            <a:avLst>
              <a:gd name="adj" fmla="val 3593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124D20B-02A1-E3ED-2DB7-2FDADC106531}"/>
              </a:ext>
            </a:extLst>
          </p:cNvPr>
          <p:cNvSpPr/>
          <p:nvPr/>
        </p:nvSpPr>
        <p:spPr>
          <a:xfrm>
            <a:off x="9325220" y="3709102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8D1F378-425F-C336-A4A3-2C8E77149756}"/>
              </a:ext>
            </a:extLst>
          </p:cNvPr>
          <p:cNvSpPr/>
          <p:nvPr/>
        </p:nvSpPr>
        <p:spPr>
          <a:xfrm>
            <a:off x="9325220" y="4007134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可重用的组件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39A2A4E-363D-2BCF-19C7-A70C2CD5B421}"/>
              </a:ext>
            </a:extLst>
          </p:cNvPr>
          <p:cNvSpPr/>
          <p:nvPr/>
        </p:nvSpPr>
        <p:spPr>
          <a:xfrm>
            <a:off x="9325220" y="4310548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路由配置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BD42AC5-4226-32B8-0862-BF61A17100E2}"/>
              </a:ext>
            </a:extLst>
          </p:cNvPr>
          <p:cNvSpPr/>
          <p:nvPr/>
        </p:nvSpPr>
        <p:spPr>
          <a:xfrm>
            <a:off x="9325220" y="4614135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视图组件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页面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2D0CFC0-349A-957A-887C-97064BD91A69}"/>
              </a:ext>
            </a:extLst>
          </p:cNvPr>
          <p:cNvSpPr/>
          <p:nvPr/>
        </p:nvSpPr>
        <p:spPr>
          <a:xfrm>
            <a:off x="9325220" y="4917549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入口页面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9B79588-6193-F18F-6088-6565321CDB09}"/>
              </a:ext>
            </a:extLst>
          </p:cNvPr>
          <p:cNvSpPr/>
          <p:nvPr/>
        </p:nvSpPr>
        <p:spPr>
          <a:xfrm>
            <a:off x="9325220" y="5212517"/>
            <a:ext cx="1617784" cy="280275"/>
          </a:xfrm>
          <a:prstGeom prst="roundRect">
            <a:avLst/>
          </a:prstGeom>
          <a:solidFill>
            <a:srgbClr val="FFB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43483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4B3608-84B0-5C8E-A31B-8F8975FE1D2E}"/>
              </a:ext>
            </a:extLst>
          </p:cNvPr>
          <p:cNvGrpSpPr/>
          <p:nvPr/>
        </p:nvGrpSpPr>
        <p:grpSpPr>
          <a:xfrm>
            <a:off x="1601141" y="1591320"/>
            <a:ext cx="2614421" cy="4963018"/>
            <a:chOff x="2405813" y="1519422"/>
            <a:chExt cx="2614421" cy="496301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D13388-4F47-8E5D-BDE1-6948483A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5813" y="1519422"/>
              <a:ext cx="2614421" cy="4770276"/>
            </a:xfrm>
            <a:prstGeom prst="roundRect">
              <a:avLst>
                <a:gd name="adj" fmla="val 3980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31AC71DF-9782-2D45-1959-ED1C0AC2980C}"/>
                </a:ext>
              </a:extLst>
            </p:cNvPr>
            <p:cNvSpPr/>
            <p:nvPr/>
          </p:nvSpPr>
          <p:spPr>
            <a:xfrm>
              <a:off x="2695528" y="6132817"/>
              <a:ext cx="2034988" cy="349623"/>
            </a:xfrm>
            <a:prstGeom prst="round2Diag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方式一：图形化界面</a:t>
              </a:r>
            </a:p>
          </p:txBody>
        </p: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启动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DD5174-9730-A4D9-EC76-EED2EF61A850}"/>
              </a:ext>
            </a:extLst>
          </p:cNvPr>
          <p:cNvSpPr/>
          <p:nvPr/>
        </p:nvSpPr>
        <p:spPr>
          <a:xfrm>
            <a:off x="1601140" y="5573467"/>
            <a:ext cx="2614421" cy="23308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221AF0-262B-BB46-4CC5-FD5842CCDEF6}"/>
              </a:ext>
            </a:extLst>
          </p:cNvPr>
          <p:cNvSpPr/>
          <p:nvPr/>
        </p:nvSpPr>
        <p:spPr>
          <a:xfrm>
            <a:off x="3874900" y="5555536"/>
            <a:ext cx="259976" cy="251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76B7BED-11CB-EEAD-C0BC-F08C38F2D380}"/>
              </a:ext>
            </a:extLst>
          </p:cNvPr>
          <p:cNvGrpSpPr/>
          <p:nvPr/>
        </p:nvGrpSpPr>
        <p:grpSpPr>
          <a:xfrm>
            <a:off x="5103067" y="2315668"/>
            <a:ext cx="6375298" cy="4238670"/>
            <a:chOff x="5129961" y="1701997"/>
            <a:chExt cx="6375298" cy="423867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C4C2117-2DC4-6CD7-7B25-8305751CF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961" y="1701997"/>
              <a:ext cx="6375298" cy="3979044"/>
            </a:xfrm>
            <a:prstGeom prst="roundRect">
              <a:avLst>
                <a:gd name="adj" fmla="val 2699"/>
              </a:avLst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</p:pic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02A10CE0-66E2-9DD9-C99C-75208E976B82}"/>
                </a:ext>
              </a:extLst>
            </p:cNvPr>
            <p:cNvSpPr/>
            <p:nvPr/>
          </p:nvSpPr>
          <p:spPr>
            <a:xfrm>
              <a:off x="7228049" y="5367625"/>
              <a:ext cx="2179121" cy="573042"/>
            </a:xfrm>
            <a:prstGeom prst="round2Diag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方式二：命令行</a:t>
              </a:r>
              <a:endPara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algn="ctr"/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npm run serve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0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80129B-43F7-B3D9-E575-B7BA8D25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</a:t>
            </a:r>
            <a:r>
              <a:rPr lang="en-US" altLang="zh-CN"/>
              <a:t>-</a:t>
            </a:r>
            <a:r>
              <a:rPr lang="zh-CN" altLang="en-US"/>
              <a:t>配置端口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76AADF-1DE4-F904-053E-DCBB7DD79B64}"/>
              </a:ext>
            </a:extLst>
          </p:cNvPr>
          <p:cNvGrpSpPr/>
          <p:nvPr/>
        </p:nvGrpSpPr>
        <p:grpSpPr>
          <a:xfrm>
            <a:off x="854315" y="1653988"/>
            <a:ext cx="10092108" cy="2173939"/>
            <a:chOff x="854315" y="1653988"/>
            <a:chExt cx="8101426" cy="2173939"/>
          </a:xfrm>
        </p:grpSpPr>
        <p:sp>
          <p:nvSpPr>
            <p:cNvPr id="2" name="!!矩形: 圆角 7">
              <a:extLst>
                <a:ext uri="{FF2B5EF4-FFF2-40B4-BE49-F238E27FC236}">
                  <a16:creationId xmlns:a16="http://schemas.microsoft.com/office/drawing/2014/main" id="{7770E972-2B2D-9E75-B770-1692857DD19D}"/>
                </a:ext>
              </a:extLst>
            </p:cNvPr>
            <p:cNvSpPr/>
            <p:nvPr/>
          </p:nvSpPr>
          <p:spPr>
            <a:xfrm>
              <a:off x="854315" y="1653988"/>
              <a:ext cx="8092461" cy="2164976"/>
            </a:xfrm>
            <a:prstGeom prst="roundRect">
              <a:avLst>
                <a:gd name="adj" fmla="val 4967"/>
              </a:avLst>
            </a:prstGeom>
            <a:solidFill>
              <a:srgbClr val="FFFFE4"/>
            </a:solidFill>
            <a:ln w="63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72000"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 defineConfig } = require(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'@vue/cli-service'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module.exports = defineConfig({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transpileDependencies: </a:t>
              </a:r>
              <a:r>
                <a:rPr lang="en-US" altLang="zh-CN" sz="12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devServer: 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port: 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7000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})</a:t>
              </a:r>
            </a:p>
          </p:txBody>
        </p:sp>
        <p:sp>
          <p:nvSpPr>
            <p:cNvPr id="3" name="矩形: 对角圆角 2">
              <a:extLst>
                <a:ext uri="{FF2B5EF4-FFF2-40B4-BE49-F238E27FC236}">
                  <a16:creationId xmlns:a16="http://schemas.microsoft.com/office/drawing/2014/main" id="{5E64FA17-CDCB-6985-22AD-78865A6890C0}"/>
                </a:ext>
              </a:extLst>
            </p:cNvPr>
            <p:cNvSpPr/>
            <p:nvPr/>
          </p:nvSpPr>
          <p:spPr>
            <a:xfrm>
              <a:off x="7620000" y="3429000"/>
              <a:ext cx="1335741" cy="398927"/>
            </a:xfrm>
            <a:prstGeom prst="round2Diag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vue.config.js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EE31D044-3A44-7EEA-90E1-390774E36446}"/>
              </a:ext>
            </a:extLst>
          </p:cNvPr>
          <p:cNvSpPr/>
          <p:nvPr/>
        </p:nvSpPr>
        <p:spPr>
          <a:xfrm>
            <a:off x="854314" y="2635796"/>
            <a:ext cx="10080939" cy="775449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3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6A2EDF-D8AF-3470-E3D5-053CF0C5E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前端工程化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DDBE038-ADFF-C5A8-38B8-6F3937C23D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环境准备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项目简介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Vue</a:t>
            </a:r>
            <a:r>
              <a:rPr lang="zh-CN" altLang="en-US">
                <a:solidFill>
                  <a:srgbClr val="C00000"/>
                </a:solidFill>
              </a:rPr>
              <a:t>项目开发流程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D26D140-A70F-4316-596A-D2F149C7E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6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en-US" altLang="zh-CN"/>
              <a:t>Vue</a:t>
            </a:r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987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698F3737-44DF-8706-FBFE-8B6492D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78" y="4923676"/>
            <a:ext cx="3739302" cy="1596826"/>
          </a:xfrm>
          <a:prstGeom prst="roundRect">
            <a:avLst>
              <a:gd name="adj" fmla="val 6237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C3EA07A-DDF4-8CE4-545E-12800AD31C17}"/>
              </a:ext>
            </a:extLst>
          </p:cNvPr>
          <p:cNvGrpSpPr/>
          <p:nvPr/>
        </p:nvGrpSpPr>
        <p:grpSpPr>
          <a:xfrm>
            <a:off x="815990" y="1726343"/>
            <a:ext cx="6215907" cy="3436506"/>
            <a:chOff x="815990" y="1726343"/>
            <a:chExt cx="6215907" cy="34365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F90238-D7E0-D41A-FF25-719A60BF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990" y="1730748"/>
              <a:ext cx="6207115" cy="3432101"/>
            </a:xfrm>
            <a:prstGeom prst="roundRect">
              <a:avLst>
                <a:gd name="adj" fmla="val 2065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  <a:effectLst/>
          </p:spPr>
        </p:pic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81E0CF7F-F635-1489-BCD0-DE7A45A15534}"/>
                </a:ext>
              </a:extLst>
            </p:cNvPr>
            <p:cNvSpPr/>
            <p:nvPr/>
          </p:nvSpPr>
          <p:spPr>
            <a:xfrm>
              <a:off x="5542961" y="1726343"/>
              <a:ext cx="1488936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默认首页 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index.html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B5AE0B4-47B7-A11E-76D2-4E5A48FB7960}"/>
              </a:ext>
            </a:extLst>
          </p:cNvPr>
          <p:cNvSpPr/>
          <p:nvPr/>
        </p:nvSpPr>
        <p:spPr>
          <a:xfrm>
            <a:off x="1591408" y="4433178"/>
            <a:ext cx="1828800" cy="235539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90DD1B-C681-6412-127D-B87B0BB87BA8}"/>
              </a:ext>
            </a:extLst>
          </p:cNvPr>
          <p:cNvGrpSpPr/>
          <p:nvPr/>
        </p:nvGrpSpPr>
        <p:grpSpPr>
          <a:xfrm>
            <a:off x="7618778" y="1726343"/>
            <a:ext cx="3757232" cy="2746563"/>
            <a:chOff x="809491" y="1655108"/>
            <a:chExt cx="3757232" cy="27465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BEC329-3A24-7EA1-93A6-F5A195D99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882"/>
            <a:stretch/>
          </p:blipFill>
          <p:spPr>
            <a:xfrm>
              <a:off x="809491" y="1664073"/>
              <a:ext cx="3748267" cy="2737598"/>
            </a:xfrm>
            <a:prstGeom prst="roundRect">
              <a:avLst>
                <a:gd name="adj" fmla="val 324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136188BD-E54F-031D-F7CF-6639823FDDA7}"/>
                </a:ext>
              </a:extLst>
            </p:cNvPr>
            <p:cNvSpPr/>
            <p:nvPr/>
          </p:nvSpPr>
          <p:spPr>
            <a:xfrm>
              <a:off x="3217985" y="1655108"/>
              <a:ext cx="1348738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入口文件 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7449FF09-E774-4A5E-7D4C-B26FAA371E57}"/>
              </a:ext>
            </a:extLst>
          </p:cNvPr>
          <p:cNvSpPr/>
          <p:nvPr/>
        </p:nvSpPr>
        <p:spPr>
          <a:xfrm>
            <a:off x="9100965" y="4164623"/>
            <a:ext cx="615462" cy="27441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F65F9E-57EA-8F0F-0060-7907E8C7428B}"/>
              </a:ext>
            </a:extLst>
          </p:cNvPr>
          <p:cNvSpPr/>
          <p:nvPr/>
        </p:nvSpPr>
        <p:spPr>
          <a:xfrm>
            <a:off x="7609813" y="2540970"/>
            <a:ext cx="3748267" cy="232038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0DEED40B-2F34-1B68-C31D-DC98612E508F}"/>
              </a:ext>
            </a:extLst>
          </p:cNvPr>
          <p:cNvCxnSpPr>
            <a:stCxn id="24" idx="4"/>
            <a:endCxn id="25" idx="2"/>
          </p:cNvCxnSpPr>
          <p:nvPr/>
        </p:nvCxnSpPr>
        <p:spPr>
          <a:xfrm rot="5400000">
            <a:off x="5842413" y="1102433"/>
            <a:ext cx="229679" cy="6902888"/>
          </a:xfrm>
          <a:prstGeom prst="curvedConnector3">
            <a:avLst>
              <a:gd name="adj1" fmla="val 199530"/>
            </a:avLst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箭头: 虚尾 35">
            <a:extLst>
              <a:ext uri="{FF2B5EF4-FFF2-40B4-BE49-F238E27FC236}">
                <a16:creationId xmlns:a16="http://schemas.microsoft.com/office/drawing/2014/main" id="{4F205339-721B-06D1-CEA7-A9D79949CCC8}"/>
              </a:ext>
            </a:extLst>
          </p:cNvPr>
          <p:cNvSpPr/>
          <p:nvPr/>
        </p:nvSpPr>
        <p:spPr>
          <a:xfrm rot="10800000">
            <a:off x="7066473" y="3159598"/>
            <a:ext cx="499972" cy="342352"/>
          </a:xfrm>
          <a:prstGeom prst="stripedRightArrow">
            <a:avLst>
              <a:gd name="adj1" fmla="val 50000"/>
              <a:gd name="adj2" fmla="val 7086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914A4CE-7A4B-D332-C19B-BBF708E75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195" y="1230307"/>
            <a:ext cx="1239815" cy="47860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755E01F-577D-23AA-036E-94C1E248A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718" y="1298622"/>
            <a:ext cx="1239816" cy="38429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3E9B317-324F-392E-641F-C070437F2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15" y="1443318"/>
            <a:ext cx="9789459" cy="507718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78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12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项目开发流程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43DF10A0-A036-97DA-DFC0-2F9C5208C9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600" y="6184397"/>
            <a:ext cx="10698800" cy="4331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Vue</a:t>
            </a:r>
            <a:r>
              <a:rPr lang="zh-CN" altLang="en-US" sz="1400"/>
              <a:t>的组件文件以</a:t>
            </a:r>
            <a:r>
              <a:rPr lang="en-US" altLang="zh-CN" sz="1400"/>
              <a:t> .vue</a:t>
            </a:r>
            <a:r>
              <a:rPr lang="zh-CN" altLang="en-US" sz="1400"/>
              <a:t>结尾，每个组件由三个部分组成：</a:t>
            </a:r>
            <a:r>
              <a:rPr lang="en-US" altLang="zh-CN" sz="1400"/>
              <a:t>&lt;template&gt; </a:t>
            </a:r>
            <a:r>
              <a:rPr lang="zh-CN" altLang="en-US" sz="1400"/>
              <a:t>、</a:t>
            </a:r>
            <a:r>
              <a:rPr lang="en-US" altLang="zh-CN" sz="1400"/>
              <a:t>&lt;script&gt;</a:t>
            </a:r>
            <a:r>
              <a:rPr lang="zh-CN" altLang="en-US" sz="1400"/>
              <a:t>、</a:t>
            </a:r>
            <a:r>
              <a:rPr lang="en-US" altLang="zh-CN" sz="1400"/>
              <a:t>&lt;style&gt; </a:t>
            </a:r>
            <a:r>
              <a:rPr lang="zh-CN" altLang="en-US" sz="1400"/>
              <a:t>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090DD1B-C681-6412-127D-B87B0BB87BA8}"/>
              </a:ext>
            </a:extLst>
          </p:cNvPr>
          <p:cNvGrpSpPr/>
          <p:nvPr/>
        </p:nvGrpSpPr>
        <p:grpSpPr>
          <a:xfrm>
            <a:off x="809491" y="1655108"/>
            <a:ext cx="3757232" cy="2746563"/>
            <a:chOff x="809491" y="1655108"/>
            <a:chExt cx="3757232" cy="274656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BEC329-3A24-7EA1-93A6-F5A195D99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882"/>
            <a:stretch/>
          </p:blipFill>
          <p:spPr>
            <a:xfrm>
              <a:off x="809491" y="1664073"/>
              <a:ext cx="3748267" cy="2737598"/>
            </a:xfrm>
            <a:prstGeom prst="roundRect">
              <a:avLst>
                <a:gd name="adj" fmla="val 3241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6" name="矩形: 对角圆角 5">
              <a:extLst>
                <a:ext uri="{FF2B5EF4-FFF2-40B4-BE49-F238E27FC236}">
                  <a16:creationId xmlns:a16="http://schemas.microsoft.com/office/drawing/2014/main" id="{136188BD-E54F-031D-F7CF-6639823FDDA7}"/>
                </a:ext>
              </a:extLst>
            </p:cNvPr>
            <p:cNvSpPr/>
            <p:nvPr/>
          </p:nvSpPr>
          <p:spPr>
            <a:xfrm>
              <a:off x="3156438" y="1655108"/>
              <a:ext cx="1410285" cy="367553"/>
            </a:xfrm>
            <a:prstGeom prst="round2DiagRect">
              <a:avLst>
                <a:gd name="adj1" fmla="val 0"/>
                <a:gd name="adj2" fmla="val 219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入口文件 </a:t>
              </a:r>
              <a:r>
                <a:rPr lang="en-US" altLang="zh-CN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7121B5-D396-7B70-6986-11B825FC6CA4}"/>
              </a:ext>
            </a:extLst>
          </p:cNvPr>
          <p:cNvGrpSpPr/>
          <p:nvPr/>
        </p:nvGrpSpPr>
        <p:grpSpPr>
          <a:xfrm>
            <a:off x="6491019" y="1002119"/>
            <a:ext cx="5146861" cy="5074699"/>
            <a:chOff x="5323915" y="1372050"/>
            <a:chExt cx="5146861" cy="50746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473F882-5D8B-0CDF-1250-A5A2D175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915" y="1377256"/>
              <a:ext cx="5137897" cy="5069493"/>
            </a:xfrm>
            <a:prstGeom prst="roundRect">
              <a:avLst>
                <a:gd name="adj" fmla="val 1286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</p:pic>
        <p:sp>
          <p:nvSpPr>
            <p:cNvPr id="9" name="矩形: 对角圆角 8">
              <a:extLst>
                <a:ext uri="{FF2B5EF4-FFF2-40B4-BE49-F238E27FC236}">
                  <a16:creationId xmlns:a16="http://schemas.microsoft.com/office/drawing/2014/main" id="{836DC347-0191-55EB-4377-0280C952F4BB}"/>
                </a:ext>
              </a:extLst>
            </p:cNvPr>
            <p:cNvSpPr/>
            <p:nvPr/>
          </p:nvSpPr>
          <p:spPr>
            <a:xfrm>
              <a:off x="9529482" y="1372050"/>
              <a:ext cx="941294" cy="367553"/>
            </a:xfrm>
            <a:prstGeom prst="round2DiagRect">
              <a:avLst>
                <a:gd name="adj1" fmla="val 0"/>
                <a:gd name="adj2" fmla="val 1707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根组件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9F65F9E-57EA-8F0F-0060-7907E8C7428B}"/>
              </a:ext>
            </a:extLst>
          </p:cNvPr>
          <p:cNvSpPr/>
          <p:nvPr/>
        </p:nvSpPr>
        <p:spPr>
          <a:xfrm>
            <a:off x="809491" y="2456329"/>
            <a:ext cx="3748267" cy="25101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C5F1FFA-B106-B8EB-F6D0-794A62EA591C}"/>
              </a:ext>
            </a:extLst>
          </p:cNvPr>
          <p:cNvGrpSpPr/>
          <p:nvPr/>
        </p:nvGrpSpPr>
        <p:grpSpPr>
          <a:xfrm>
            <a:off x="6482054" y="1532723"/>
            <a:ext cx="5155653" cy="939158"/>
            <a:chOff x="5700431" y="1929548"/>
            <a:chExt cx="5155653" cy="93915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B7E93B-8D40-39F5-127D-A7CBFA10BA17}"/>
                </a:ext>
              </a:extLst>
            </p:cNvPr>
            <p:cNvSpPr/>
            <p:nvPr/>
          </p:nvSpPr>
          <p:spPr>
            <a:xfrm>
              <a:off x="5700431" y="1929548"/>
              <a:ext cx="5146861" cy="939158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F14FF60-84ED-9499-12BB-BDF6EA546204}"/>
                </a:ext>
              </a:extLst>
            </p:cNvPr>
            <p:cNvSpPr/>
            <p:nvPr/>
          </p:nvSpPr>
          <p:spPr>
            <a:xfrm>
              <a:off x="8830063" y="2456329"/>
              <a:ext cx="2026021" cy="41237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模板部分，由它生成</a:t>
              </a:r>
              <a:r>
                <a:rPr lang="en-US" altLang="zh-CN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HTML</a:t>
              </a:r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代码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E836FB-1082-F355-07D5-E504B3A8BAF1}"/>
              </a:ext>
            </a:extLst>
          </p:cNvPr>
          <p:cNvGrpSpPr/>
          <p:nvPr/>
        </p:nvGrpSpPr>
        <p:grpSpPr>
          <a:xfrm>
            <a:off x="6491020" y="2629808"/>
            <a:ext cx="5146686" cy="1661908"/>
            <a:chOff x="5709397" y="3026633"/>
            <a:chExt cx="5146686" cy="166190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7A029F-B71F-E0A9-3BFE-FA3C1BBC10B8}"/>
                </a:ext>
              </a:extLst>
            </p:cNvPr>
            <p:cNvSpPr/>
            <p:nvPr/>
          </p:nvSpPr>
          <p:spPr>
            <a:xfrm>
              <a:off x="5709397" y="3026633"/>
              <a:ext cx="5137896" cy="1661908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88A4DA7-073C-0A5D-9822-A24891F11955}"/>
                </a:ext>
              </a:extLst>
            </p:cNvPr>
            <p:cNvSpPr/>
            <p:nvPr/>
          </p:nvSpPr>
          <p:spPr>
            <a:xfrm>
              <a:off x="8830062" y="4276164"/>
              <a:ext cx="2026021" cy="412377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控制模板的数据来源和行为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77404F1-13C0-F021-F2D2-938FD2080EAF}"/>
              </a:ext>
            </a:extLst>
          </p:cNvPr>
          <p:cNvGrpSpPr/>
          <p:nvPr/>
        </p:nvGrpSpPr>
        <p:grpSpPr>
          <a:xfrm>
            <a:off x="6482054" y="4399295"/>
            <a:ext cx="5155825" cy="1661908"/>
            <a:chOff x="5700431" y="4796120"/>
            <a:chExt cx="5155825" cy="166190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357EED-DC11-F279-8A35-774C27C32A5B}"/>
                </a:ext>
              </a:extLst>
            </p:cNvPr>
            <p:cNvSpPr/>
            <p:nvPr/>
          </p:nvSpPr>
          <p:spPr>
            <a:xfrm>
              <a:off x="5700431" y="4796120"/>
              <a:ext cx="5155825" cy="1661908"/>
            </a:xfrm>
            <a:prstGeom prst="rect">
              <a:avLst/>
            </a:prstGeom>
            <a:solidFill>
              <a:srgbClr val="855CFE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420D347-D520-208E-4881-91F5BA5C5B2E}"/>
                </a:ext>
              </a:extLst>
            </p:cNvPr>
            <p:cNvSpPr/>
            <p:nvPr/>
          </p:nvSpPr>
          <p:spPr>
            <a:xfrm>
              <a:off x="8830061" y="6040972"/>
              <a:ext cx="2026021" cy="412377"/>
            </a:xfrm>
            <a:prstGeom prst="rect">
              <a:avLst/>
            </a:prstGeom>
            <a:solidFill>
              <a:srgbClr val="A88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css</a:t>
              </a:r>
              <a:r>
                <a:rPr lang="zh-CN" altLang="en-US" sz="11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样式部分</a:t>
              </a:r>
            </a:p>
          </p:txBody>
        </p:sp>
      </p:grpSp>
      <p:sp>
        <p:nvSpPr>
          <p:cNvPr id="22" name="箭头: 虚尾 21">
            <a:extLst>
              <a:ext uri="{FF2B5EF4-FFF2-40B4-BE49-F238E27FC236}">
                <a16:creationId xmlns:a16="http://schemas.microsoft.com/office/drawing/2014/main" id="{4AB7151E-A7B2-C70C-82BE-F827430F2555}"/>
              </a:ext>
            </a:extLst>
          </p:cNvPr>
          <p:cNvSpPr/>
          <p:nvPr/>
        </p:nvSpPr>
        <p:spPr>
          <a:xfrm>
            <a:off x="4735158" y="2431569"/>
            <a:ext cx="1498587" cy="342352"/>
          </a:xfrm>
          <a:prstGeom prst="stripedRightArrow">
            <a:avLst>
              <a:gd name="adj1" fmla="val 50000"/>
              <a:gd name="adj2" fmla="val 22207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tint val="66000"/>
                  <a:satMod val="160000"/>
                </a:schemeClr>
              </a:gs>
              <a:gs pos="50000">
                <a:schemeClr val="tx1">
                  <a:lumMod val="85000"/>
                  <a:lumOff val="15000"/>
                  <a:tint val="44500"/>
                  <a:satMod val="160000"/>
                </a:schemeClr>
              </a:gs>
              <a:gs pos="100000">
                <a:schemeClr val="tx1">
                  <a:lumMod val="85000"/>
                  <a:lumOff val="1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1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Vue</a:t>
            </a:r>
            <a:r>
              <a:rPr lang="zh-CN" altLang="en-US">
                <a:solidFill>
                  <a:srgbClr val="C00000"/>
                </a:solidFill>
              </a:rPr>
              <a:t>组件库</a:t>
            </a:r>
            <a:r>
              <a:rPr lang="en-US" altLang="zh-CN">
                <a:solidFill>
                  <a:srgbClr val="C00000"/>
                </a:solidFill>
              </a:rPr>
              <a:t>Element</a:t>
            </a:r>
          </a:p>
          <a:p>
            <a:r>
              <a:rPr lang="en-US" altLang="zh-CN"/>
              <a:t>Vue</a:t>
            </a:r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527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9C3A8D-39A1-0F22-B421-16381CC9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Element</a:t>
            </a:r>
            <a:endParaRPr lang="zh-CN" altLang="en-US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7BA88928-40EA-D7C3-2A81-618E781EC6B3}"/>
              </a:ext>
            </a:extLst>
          </p:cNvPr>
          <p:cNvSpPr txBox="1">
            <a:spLocks/>
          </p:cNvSpPr>
          <p:nvPr/>
        </p:nvSpPr>
        <p:spPr>
          <a:xfrm>
            <a:off x="710879" y="1527628"/>
            <a:ext cx="10748056" cy="160243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/>
              <a:t>Element</a:t>
            </a:r>
            <a:r>
              <a:rPr lang="zh-CN" altLang="en-US"/>
              <a:t>：是饿了么团队研发的，一</a:t>
            </a:r>
            <a:r>
              <a:rPr lang="zh-CN" altLang="en-US" dirty="0"/>
              <a:t>套为开发者、设计师和产品经理准备的基于 </a:t>
            </a:r>
            <a:r>
              <a:rPr lang="en-US" altLang="zh-CN" dirty="0"/>
              <a:t>Vue 2.0 </a:t>
            </a:r>
            <a:r>
              <a:rPr lang="zh-CN" altLang="en-US" dirty="0"/>
              <a:t>的桌面端</a:t>
            </a:r>
            <a:r>
              <a:rPr lang="zh-CN" altLang="en-US">
                <a:solidFill>
                  <a:srgbClr val="C00000"/>
                </a:solidFill>
              </a:rPr>
              <a:t>组件</a:t>
            </a:r>
            <a:r>
              <a:rPr lang="zh-CN" altLang="en-US"/>
              <a:t>库。</a:t>
            </a:r>
            <a:endParaRPr lang="en-US" altLang="zh-CN"/>
          </a:p>
          <a:p>
            <a:pPr>
              <a:lnSpc>
                <a:spcPct val="200000"/>
              </a:lnSpc>
            </a:pPr>
            <a:r>
              <a:rPr lang="zh-CN" altLang="en-US"/>
              <a:t>组件：组成网页的部件，例如 超链接、按钮、图片、表格、表单、分页条等等。</a:t>
            </a:r>
          </a:p>
          <a:p>
            <a:pPr>
              <a:lnSpc>
                <a:spcPct val="200000"/>
              </a:lnSpc>
            </a:pPr>
            <a:r>
              <a:rPr lang="zh-CN" altLang="en-US"/>
              <a:t>官网：</a:t>
            </a:r>
            <a:r>
              <a:rPr lang="en-US" altLang="zh-CN">
                <a:hlinkClick r:id="rId2"/>
              </a:rPr>
              <a:t>https://element.eleme.cn/#/zh-CNListener</a:t>
            </a:r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89B2AD-B223-93FB-61E8-94F29447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3" y="3581082"/>
            <a:ext cx="4305673" cy="365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70BB92-0483-49D0-4FD9-36C18E24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237" y="3429000"/>
            <a:ext cx="5306739" cy="90677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3E719C-4B4E-BC69-331A-50F97A955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448" y="4472025"/>
            <a:ext cx="3365621" cy="1716692"/>
          </a:xfrm>
          <a:prstGeom prst="roundRect">
            <a:avLst>
              <a:gd name="adj" fmla="val 59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7331ECD-DBA2-7678-CE3E-A280DD086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441" y="4543826"/>
            <a:ext cx="3752850" cy="1819275"/>
          </a:xfrm>
          <a:prstGeom prst="roundRect">
            <a:avLst>
              <a:gd name="adj" fmla="val 6518"/>
            </a:avLst>
          </a:prstGeom>
          <a:ln w="6350">
            <a:solidFill>
              <a:schemeClr val="tx1"/>
            </a:solidFill>
            <a:prstDash val="dash"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3FE756E-40F1-8FE6-C7E3-F899C9BE0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754" y="4936881"/>
            <a:ext cx="990686" cy="723963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B97E206-977D-531B-50C8-09633D27A643}"/>
              </a:ext>
            </a:extLst>
          </p:cNvPr>
          <p:cNvCxnSpPr>
            <a:cxnSpLocks/>
          </p:cNvCxnSpPr>
          <p:nvPr/>
        </p:nvCxnSpPr>
        <p:spPr>
          <a:xfrm>
            <a:off x="5840473" y="3314700"/>
            <a:ext cx="0" cy="3244362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EF95FB0A-276E-05CE-5867-3F86B90E9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241" y="4743309"/>
            <a:ext cx="2334520" cy="11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F923C-854D-C7D9-2A4B-6D9ADE5FD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915965"/>
          </a:xfrm>
        </p:spPr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常见组件</a:t>
            </a:r>
            <a:endParaRPr lang="en-US" altLang="zh-CN"/>
          </a:p>
          <a:p>
            <a:r>
              <a:rPr lang="zh-CN" altLang="en-US"/>
              <a:t>案例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3F235-0203-4F9E-0C66-240357A59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85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F923C-854D-C7D9-2A4B-6D9ADE5FD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458766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快速入门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常见组件</a:t>
            </a:r>
            <a:endParaRPr lang="en-US" altLang="zh-CN"/>
          </a:p>
          <a:p>
            <a:r>
              <a:rPr lang="zh-CN" altLang="en-US"/>
              <a:t>案例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3F235-0203-4F9E-0C66-240357A59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497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5F4A7-E5A2-EDC8-875F-228262D73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857471" cy="517190"/>
          </a:xfrm>
        </p:spPr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ElementUI</a:t>
            </a:r>
            <a:r>
              <a:rPr lang="zh-CN" altLang="en-US"/>
              <a:t>组件库 （在当前工程的目录下），在命令行执行指令：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快速入门</a:t>
            </a:r>
          </a:p>
        </p:txBody>
      </p:sp>
      <p:sp>
        <p:nvSpPr>
          <p:cNvPr id="4" name="!!矩形: 圆角 7">
            <a:extLst>
              <a:ext uri="{FF2B5EF4-FFF2-40B4-BE49-F238E27FC236}">
                <a16:creationId xmlns:a16="http://schemas.microsoft.com/office/drawing/2014/main" id="{C5094D44-BACB-CBC6-4DF9-80B2F49DEB54}"/>
              </a:ext>
            </a:extLst>
          </p:cNvPr>
          <p:cNvSpPr/>
          <p:nvPr/>
        </p:nvSpPr>
        <p:spPr>
          <a:xfrm>
            <a:off x="1153451" y="2178085"/>
            <a:ext cx="9414902" cy="353669"/>
          </a:xfrm>
          <a:prstGeom prst="roundRect">
            <a:avLst>
              <a:gd name="adj" fmla="val 2071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E0EFE"/>
                </a:solidFill>
                <a:latin typeface="Consolas" panose="020B0609020204030204" pitchFamily="49" charset="0"/>
              </a:rPr>
              <a:t>npm install element-ui@2.15.3 </a:t>
            </a:r>
            <a:endParaRPr kumimoji="0" lang="zh-CN" altLang="zh-CN" sz="3200" b="0" i="0" u="none" strike="noStrike" cap="none" normalizeH="0" baseline="0">
              <a:ln>
                <a:noFill/>
              </a:ln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099FEAB7-ACC7-4528-F868-D82225F627AD}"/>
              </a:ext>
            </a:extLst>
          </p:cNvPr>
          <p:cNvSpPr txBox="1">
            <a:spLocks/>
          </p:cNvSpPr>
          <p:nvPr/>
        </p:nvSpPr>
        <p:spPr>
          <a:xfrm>
            <a:off x="710880" y="3061945"/>
            <a:ext cx="9857471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引入</a:t>
            </a:r>
            <a:r>
              <a:rPr lang="en-US" altLang="zh-CN"/>
              <a:t>ElementUI</a:t>
            </a:r>
            <a:r>
              <a:rPr lang="zh-CN" altLang="en-US"/>
              <a:t>组件库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70846D-33D8-3C4E-E9CD-A3622A4DD1A0}"/>
              </a:ext>
            </a:extLst>
          </p:cNvPr>
          <p:cNvGrpSpPr/>
          <p:nvPr/>
        </p:nvGrpSpPr>
        <p:grpSpPr>
          <a:xfrm>
            <a:off x="1153450" y="3667083"/>
            <a:ext cx="9423693" cy="1028211"/>
            <a:chOff x="1153450" y="4836462"/>
            <a:chExt cx="9423693" cy="1028211"/>
          </a:xfrm>
        </p:grpSpPr>
        <p:sp>
          <p:nvSpPr>
            <p:cNvPr id="8" name="!!矩形: 圆角 7">
              <a:extLst>
                <a:ext uri="{FF2B5EF4-FFF2-40B4-BE49-F238E27FC236}">
                  <a16:creationId xmlns:a16="http://schemas.microsoft.com/office/drawing/2014/main" id="{5185B705-0F65-3191-964E-C1C5519B46AA}"/>
                </a:ext>
              </a:extLst>
            </p:cNvPr>
            <p:cNvSpPr/>
            <p:nvPr/>
          </p:nvSpPr>
          <p:spPr>
            <a:xfrm>
              <a:off x="1153450" y="4836462"/>
              <a:ext cx="9414902" cy="1019420"/>
            </a:xfrm>
            <a:prstGeom prst="roundRect">
              <a:avLst>
                <a:gd name="adj" fmla="val 8110"/>
              </a:avLst>
            </a:prstGeom>
            <a:solidFill>
              <a:srgbClr val="FFFFE4"/>
            </a:solidFill>
            <a:ln w="63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72000" rtlCol="0" anchor="ctr"/>
            <a:lstStyle/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ElementUI </a:t>
              </a:r>
              <a:r>
                <a:rPr lang="en-US" altLang="zh-CN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'element-ui'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altLang="zh-CN" sz="1400" b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CN" sz="14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'element-ui/lib/theme-chalk/index.css'</a:t>
              </a: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zh-CN" sz="14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Vue.use(ElementUI);</a:t>
              </a:r>
            </a:p>
          </p:txBody>
        </p:sp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D11F9B12-7409-A306-DF2A-36AA21C6EDB8}"/>
                </a:ext>
              </a:extLst>
            </p:cNvPr>
            <p:cNvSpPr/>
            <p:nvPr/>
          </p:nvSpPr>
          <p:spPr>
            <a:xfrm>
              <a:off x="9618785" y="5511004"/>
              <a:ext cx="958358" cy="353669"/>
            </a:xfrm>
            <a:prstGeom prst="round2Diag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main.js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D1711D60-4090-336C-95DB-03DB72AAFC50}"/>
              </a:ext>
            </a:extLst>
          </p:cNvPr>
          <p:cNvSpPr txBox="1">
            <a:spLocks/>
          </p:cNvSpPr>
          <p:nvPr/>
        </p:nvSpPr>
        <p:spPr>
          <a:xfrm>
            <a:off x="710879" y="5138665"/>
            <a:ext cx="9857471" cy="517190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访问官网，复制组件代码，调整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4497F13-3D57-4D50-4D1D-D403EB7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51" y="5731974"/>
            <a:ext cx="4654422" cy="396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E1C033-D31C-7A3D-CC25-0C9D2078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20" y="5743405"/>
            <a:ext cx="5591059" cy="3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4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F923C-854D-C7D9-2A4B-6D9ADE5FD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458766"/>
          </a:xfrm>
        </p:spPr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常见组件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案例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3F235-0203-4F9E-0C66-240357A59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82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5F4A7-E5A2-EDC8-875F-228262D73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en-US" altLang="zh-CN" b="0" i="0">
                <a:solidFill>
                  <a:srgbClr val="1F2F3D"/>
                </a:solidFill>
                <a:effectLst/>
                <a:latin typeface="Helvetica Neue"/>
              </a:rPr>
              <a:t>Table </a:t>
            </a:r>
            <a:r>
              <a:rPr lang="zh-CN" altLang="en-US" b="0" i="0">
                <a:solidFill>
                  <a:srgbClr val="1F2F3D"/>
                </a:solidFill>
                <a:effectLst/>
                <a:latin typeface="Helvetica Neue"/>
              </a:rPr>
              <a:t>表格：</a:t>
            </a:r>
            <a:r>
              <a:rPr lang="zh-CN" alt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用于展示多条结构类似的数据，可对数据进行排序、筛选、对比或其他自定义操作。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常见组件</a:t>
            </a:r>
            <a:r>
              <a:rPr lang="en-US" altLang="zh-CN"/>
              <a:t>-</a:t>
            </a:r>
            <a:r>
              <a:rPr lang="zh-CN" altLang="en-US"/>
              <a:t>表格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E8D1E8-92C3-1063-9140-336EF575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69" y="2380308"/>
            <a:ext cx="8792308" cy="34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5F4A7-E5A2-EDC8-875F-228262D73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pPr algn="l"/>
            <a:r>
              <a:rPr lang="en-US" altLang="zh-CN" b="0" i="0">
                <a:solidFill>
                  <a:srgbClr val="1F2F3D"/>
                </a:solidFill>
                <a:effectLst/>
                <a:latin typeface="Helvetica Neue"/>
              </a:rPr>
              <a:t>Pagination </a:t>
            </a:r>
            <a:r>
              <a:rPr lang="zh-CN" altLang="en-US" b="0" i="0">
                <a:solidFill>
                  <a:srgbClr val="1F2F3D"/>
                </a:solidFill>
                <a:effectLst/>
                <a:latin typeface="Helvetica Neue"/>
              </a:rPr>
              <a:t>分页：</a:t>
            </a:r>
            <a:r>
              <a:rPr lang="zh-CN" altLang="en-US" b="0" i="0">
                <a:effectLst/>
                <a:latin typeface="Helvetica Neue"/>
              </a:rPr>
              <a:t>当数据量过多时，使用分页分解数据。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常见组件</a:t>
            </a:r>
            <a:r>
              <a:rPr lang="en-US" altLang="zh-CN"/>
              <a:t>-</a:t>
            </a:r>
            <a:r>
              <a:rPr lang="zh-CN" altLang="en-US"/>
              <a:t>分页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74D790-C320-8DE7-89C9-DD031873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76" y="2301177"/>
            <a:ext cx="8650455" cy="13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E1A82B-FC23-E806-1D15-DBD3AFA0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Ajax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D71155-540B-A502-5795-17C5111DF461}"/>
              </a:ext>
            </a:extLst>
          </p:cNvPr>
          <p:cNvGrpSpPr/>
          <p:nvPr/>
        </p:nvGrpSpPr>
        <p:grpSpPr>
          <a:xfrm>
            <a:off x="782320" y="1654698"/>
            <a:ext cx="10526664" cy="2337007"/>
            <a:chOff x="782320" y="1654698"/>
            <a:chExt cx="10526664" cy="23370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0B615-A224-4271-09EA-0588FE58504D}"/>
                </a:ext>
              </a:extLst>
            </p:cNvPr>
            <p:cNvGrpSpPr/>
            <p:nvPr/>
          </p:nvGrpSpPr>
          <p:grpSpPr>
            <a:xfrm>
              <a:off x="782320" y="1654698"/>
              <a:ext cx="10526664" cy="2337007"/>
              <a:chOff x="920209" y="1823315"/>
              <a:chExt cx="10322211" cy="2337007"/>
            </a:xfrm>
          </p:grpSpPr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1396DAD0-4595-A7F5-B7B7-EBE83BA9B82C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322211" cy="2337005"/>
              </a:xfrm>
              <a:prstGeom prst="round2DiagRect">
                <a:avLst>
                  <a:gd name="adj1" fmla="val 4761"/>
                  <a:gd name="adj2" fmla="val 4001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40000" bIns="180000" rtlCol="0" anchor="ctr"/>
              <a:lstStyle/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概念：</a:t>
                </a:r>
                <a:r>
                  <a:rPr lang="en-US" altLang="zh-CN" sz="1600" b="0" i="0">
                    <a:solidFill>
                      <a:srgbClr val="C00000"/>
                    </a:solidFill>
                    <a:effectLst/>
                    <a:latin typeface="Helvetica Neue"/>
                  </a:rPr>
                  <a:t>A</a:t>
                </a:r>
                <a:r>
                  <a:rPr lang="en-US" altLang="zh-CN" sz="1600" b="0" i="0">
                    <a:solidFill>
                      <a:srgbClr val="333333"/>
                    </a:solidFill>
                    <a:effectLst/>
                    <a:latin typeface="Helvetica Neue"/>
                  </a:rPr>
                  <a:t>synchronous </a:t>
                </a:r>
                <a:r>
                  <a:rPr lang="en-US" altLang="zh-CN" sz="1600" b="0" i="0">
                    <a:solidFill>
                      <a:srgbClr val="C00000"/>
                    </a:solidFill>
                    <a:effectLst/>
                    <a:latin typeface="Helvetica Neue"/>
                  </a:rPr>
                  <a:t>J</a:t>
                </a:r>
                <a:r>
                  <a:rPr lang="en-US" altLang="zh-CN" sz="1600" b="0" i="0">
                    <a:solidFill>
                      <a:srgbClr val="333333"/>
                    </a:solidFill>
                    <a:effectLst/>
                    <a:latin typeface="Helvetica Neue"/>
                  </a:rPr>
                  <a:t>avaScript </a:t>
                </a:r>
                <a:r>
                  <a:rPr lang="en-US" altLang="zh-CN" sz="1600" b="0" i="0">
                    <a:solidFill>
                      <a:srgbClr val="C00000"/>
                    </a:solidFill>
                    <a:effectLst/>
                    <a:latin typeface="Helvetica Neue"/>
                  </a:rPr>
                  <a:t>A</a:t>
                </a:r>
                <a:r>
                  <a:rPr lang="en-US" altLang="zh-CN" sz="1600" b="0" i="0">
                    <a:solidFill>
                      <a:srgbClr val="333333"/>
                    </a:solidFill>
                    <a:effectLst/>
                    <a:latin typeface="Helvetica Neue"/>
                  </a:rPr>
                  <a:t>nd </a:t>
                </a:r>
                <a:r>
                  <a:rPr lang="en-US" altLang="zh-CN" sz="1600" b="0" i="0">
                    <a:solidFill>
                      <a:srgbClr val="C00000"/>
                    </a:solidFill>
                    <a:effectLst/>
                    <a:latin typeface="Helvetica Neue"/>
                  </a:rPr>
                  <a:t>X</a:t>
                </a:r>
                <a:r>
                  <a:rPr lang="en-US" altLang="zh-CN" sz="1600" b="0" i="0">
                    <a:solidFill>
                      <a:srgbClr val="333333"/>
                    </a:solidFill>
                    <a:effectLst/>
                    <a:latin typeface="Helvetica Neue"/>
                  </a:rPr>
                  <a:t>ML</a:t>
                </a:r>
                <a:r>
                  <a:rPr lang="zh-CN" altLang="en-US" sz="1600">
                    <a:solidFill>
                      <a:srgbClr val="333333"/>
                    </a:solidFill>
                    <a:latin typeface="Helvetica Neue"/>
                  </a:rPr>
                  <a:t>，</a:t>
                </a:r>
                <a:r>
                  <a:rPr lang="zh-CN" altLang="en-US" sz="1600">
                    <a:solidFill>
                      <a:srgbClr val="C00000"/>
                    </a:solidFill>
                    <a:latin typeface="Helvetica Neue"/>
                  </a:rPr>
                  <a:t>异步</a:t>
                </a:r>
                <a:r>
                  <a:rPr lang="zh-CN" altLang="en-US" sz="1600">
                    <a:solidFill>
                      <a:srgbClr val="333333"/>
                    </a:solidFill>
                    <a:latin typeface="Helvetica Neue"/>
                  </a:rPr>
                  <a:t>的</a:t>
                </a:r>
                <a:r>
                  <a:rPr lang="en-US" altLang="zh-CN" sz="1600">
                    <a:solidFill>
                      <a:srgbClr val="333333"/>
                    </a:solidFill>
                    <a:latin typeface="Helvetica Neue"/>
                  </a:rPr>
                  <a:t>JavaScript</a:t>
                </a:r>
                <a:r>
                  <a:rPr lang="zh-CN" altLang="en-US" sz="1600">
                    <a:solidFill>
                      <a:srgbClr val="333333"/>
                    </a:solidFill>
                    <a:latin typeface="Helvetica Neue"/>
                  </a:rPr>
                  <a:t>和</a:t>
                </a:r>
                <a:r>
                  <a:rPr lang="en-US" altLang="zh-CN" sz="1600">
                    <a:solidFill>
                      <a:srgbClr val="333333"/>
                    </a:solidFill>
                    <a:latin typeface="Helvetica Neue"/>
                  </a:rPr>
                  <a:t>XML</a:t>
                </a: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作用：</a:t>
                </a:r>
                <a:endPara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数据交换：通过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可以给服务器发送请求，并获取服务器响应的数据。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异步交互：可以在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不重新加载整个页面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的情况下，与服务器交换数据并</a:t>
                </a:r>
                <a:r>
                  <a:rPr lang="zh-CN" altLang="en-US" sz="1400">
                    <a:solidFill>
                      <a:srgbClr val="C0000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更新部分网页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的技术，如：搜索联想、用户名是否可用的校验等等。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9" name="矩形: 对角圆角 8">
                <a:extLst>
                  <a:ext uri="{FF2B5EF4-FFF2-40B4-BE49-F238E27FC236}">
                    <a16:creationId xmlns:a16="http://schemas.microsoft.com/office/drawing/2014/main" id="{78D7CEED-A26C-A31F-871F-0488B9E87894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105942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</a:t>
                </a:r>
                <a:r>
                  <a:rPr lang="en-US" altLang="zh-CN" sz="16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Ajax</a:t>
                </a:r>
                <a:endParaRPr lang="en-US" altLang="zh-CN" sz="14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1" name="Shape 2621">
              <a:extLst>
                <a:ext uri="{FF2B5EF4-FFF2-40B4-BE49-F238E27FC236}">
                  <a16:creationId xmlns:a16="http://schemas.microsoft.com/office/drawing/2014/main" id="{4A9427B8-760F-E1B2-AB37-7484934249C9}"/>
                </a:ext>
              </a:extLst>
            </p:cNvPr>
            <p:cNvSpPr/>
            <p:nvPr/>
          </p:nvSpPr>
          <p:spPr>
            <a:xfrm>
              <a:off x="943694" y="1721922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7BE267A-9801-28C6-130A-4829DB2D93BC}"/>
              </a:ext>
            </a:extLst>
          </p:cNvPr>
          <p:cNvGrpSpPr/>
          <p:nvPr/>
        </p:nvGrpSpPr>
        <p:grpSpPr>
          <a:xfrm>
            <a:off x="943694" y="4989986"/>
            <a:ext cx="5609910" cy="1223233"/>
            <a:chOff x="5433229" y="4954817"/>
            <a:chExt cx="5609910" cy="122323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A8808EF-D597-BE57-74A0-CD38C10E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3229" y="5303910"/>
              <a:ext cx="673469" cy="68331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2E2233C-B0CD-72D7-40F9-6EDCA2FA1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444" y="4954817"/>
              <a:ext cx="897695" cy="1223233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A726D30-CCC5-71E3-1BA9-5306EFC52012}"/>
                </a:ext>
              </a:extLst>
            </p:cNvPr>
            <p:cNvCxnSpPr/>
            <p:nvPr/>
          </p:nvCxnSpPr>
          <p:spPr>
            <a:xfrm>
              <a:off x="6189785" y="5477608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97DF1DE-6A3A-F22A-A078-C7D85985C793}"/>
                </a:ext>
              </a:extLst>
            </p:cNvPr>
            <p:cNvCxnSpPr/>
            <p:nvPr/>
          </p:nvCxnSpPr>
          <p:spPr>
            <a:xfrm flipH="1">
              <a:off x="6189785" y="5758962"/>
              <a:ext cx="3789485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8EDE1BA-2D67-CD3D-6B8F-6CF81EE6C0E6}"/>
                </a:ext>
              </a:extLst>
            </p:cNvPr>
            <p:cNvSpPr txBox="1"/>
            <p:nvPr/>
          </p:nvSpPr>
          <p:spPr>
            <a:xfrm>
              <a:off x="7841512" y="5189611"/>
              <a:ext cx="48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CB8A544-B554-3EAF-1A75-9B54D9EC531E}"/>
                </a:ext>
              </a:extLst>
            </p:cNvPr>
            <p:cNvSpPr txBox="1"/>
            <p:nvPr/>
          </p:nvSpPr>
          <p:spPr>
            <a:xfrm>
              <a:off x="7841512" y="5768657"/>
              <a:ext cx="486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CA82D70-4A72-5A37-22AD-FD535AF429B7}"/>
              </a:ext>
            </a:extLst>
          </p:cNvPr>
          <p:cNvSpPr txBox="1"/>
          <p:nvPr/>
        </p:nvSpPr>
        <p:spPr>
          <a:xfrm>
            <a:off x="3292884" y="5545045"/>
            <a:ext cx="545123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3600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C00000"/>
                </a:solidFill>
                <a:latin typeface="+mn-lt"/>
                <a:ea typeface="+mn-ea"/>
              </a:rPr>
              <a:t>Ajax</a:t>
            </a:r>
            <a:endParaRPr lang="zh-CN" altLang="en-US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8D0A8BA-13D4-0E3E-9F2C-103CA9E88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649" y="4029393"/>
            <a:ext cx="3806383" cy="2531452"/>
          </a:xfrm>
          <a:prstGeom prst="roundRect">
            <a:avLst>
              <a:gd name="adj" fmla="val 346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F8C4E79-ED61-1CBF-C099-789C91811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433" y="4933918"/>
            <a:ext cx="2377905" cy="1437697"/>
          </a:xfrm>
          <a:prstGeom prst="roundRect">
            <a:avLst>
              <a:gd name="adj" fmla="val 38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18742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5F4A7-E5A2-EDC8-875F-228262D73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en-US" altLang="zh-CN" b="0" i="0">
                <a:solidFill>
                  <a:srgbClr val="1F2F3D"/>
                </a:solidFill>
                <a:effectLst/>
                <a:latin typeface="Helvetica Neue"/>
              </a:rPr>
              <a:t>Dialog </a:t>
            </a:r>
            <a:r>
              <a:rPr lang="zh-CN" altLang="en-US" b="0" i="0">
                <a:solidFill>
                  <a:srgbClr val="1F2F3D"/>
                </a:solidFill>
                <a:effectLst/>
                <a:latin typeface="Helvetica Neue"/>
              </a:rPr>
              <a:t>对话框</a:t>
            </a:r>
            <a:r>
              <a:rPr lang="zh-CN" altLang="en-US" b="0" i="0">
                <a:effectLst/>
                <a:latin typeface="Helvetica Neue"/>
              </a:rPr>
              <a:t>：在保留当前页面状态的情况下，告知用户并承载相关操作。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常见组件</a:t>
            </a:r>
            <a:r>
              <a:rPr lang="en-US" altLang="zh-CN"/>
              <a:t>-</a:t>
            </a:r>
            <a:r>
              <a:rPr lang="zh-CN" altLang="en-US"/>
              <a:t>对话框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08F9E2-2CD9-A162-9BCF-6116035E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18" y="2107292"/>
            <a:ext cx="9480102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6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5F4A7-E5A2-EDC8-875F-228262D733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en-US" altLang="zh-CN" b="0" i="0">
                <a:effectLst/>
                <a:latin typeface="Helvetica Neue"/>
              </a:rPr>
              <a:t>Form </a:t>
            </a:r>
            <a:r>
              <a:rPr lang="zh-CN" altLang="en-US" b="0" i="0">
                <a:effectLst/>
                <a:latin typeface="Helvetica Neue"/>
              </a:rPr>
              <a:t>表单：由输入框、选择器、单选框、多选框等控件组成，用以收集、校验、提交数据。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常见组件</a:t>
            </a:r>
            <a:r>
              <a:rPr lang="en-US" altLang="zh-CN"/>
              <a:t>-</a:t>
            </a:r>
            <a:r>
              <a:rPr lang="zh-CN" altLang="en-US"/>
              <a:t>表单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AA1D4-7CD4-3FF0-6D7F-0EB52BF0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28" y="2107292"/>
            <a:ext cx="6179817" cy="45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0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F923C-854D-C7D9-2A4B-6D9ADE5FD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3"/>
            <a:ext cx="5466080" cy="1458766"/>
          </a:xfrm>
        </p:spPr>
        <p:txBody>
          <a:bodyPr/>
          <a:lstStyle/>
          <a:p>
            <a:r>
              <a:rPr lang="zh-CN" altLang="en-US"/>
              <a:t>快速入门</a:t>
            </a:r>
            <a:endParaRPr lang="en-US" altLang="zh-CN"/>
          </a:p>
          <a:p>
            <a:r>
              <a:rPr lang="zh-CN" altLang="en-US"/>
              <a:t>常见组件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案例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3F235-0203-4F9E-0C66-240357A59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21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35A6D-990F-40E5-6B44-D2F210C72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根据页面原型完成员工管理页面开发，并通过</a:t>
            </a:r>
            <a:r>
              <a:rPr lang="en-US" altLang="zh-CN"/>
              <a:t>Axios</a:t>
            </a:r>
            <a:r>
              <a:rPr lang="zh-CN" altLang="en-US"/>
              <a:t>完成数据异步加载。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00813-0311-C42E-2967-9CB58A19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60" y="1853228"/>
            <a:ext cx="8317523" cy="4597953"/>
          </a:xfrm>
          <a:prstGeom prst="roundRect">
            <a:avLst>
              <a:gd name="adj" fmla="val 2929"/>
            </a:avLst>
          </a:prstGeom>
          <a:ln w="6350">
            <a:noFill/>
            <a:prstDash val="dash"/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5881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35A6D-990F-40E5-6B44-D2F210C72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根据页面原型完成员工管理页面开发，并通过</a:t>
            </a:r>
            <a:r>
              <a:rPr lang="en-US" altLang="zh-CN"/>
              <a:t>Axios</a:t>
            </a:r>
            <a:r>
              <a:rPr lang="zh-CN" altLang="en-US"/>
              <a:t>完成数据异步加载。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555A0CC-95DE-33D8-17CA-F91D8C17EE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48766"/>
            <a:ext cx="9214230" cy="376386"/>
          </a:xfrm>
        </p:spPr>
        <p:txBody>
          <a:bodyPr/>
          <a:lstStyle/>
          <a:p>
            <a:r>
              <a:rPr lang="zh-CN" altLang="en-US"/>
              <a:t>服务端数据获取地址：</a:t>
            </a:r>
            <a:r>
              <a:rPr lang="en-US" altLang="zh-CN">
                <a:hlinkClick r:id="rId2"/>
              </a:rPr>
              <a:t>http://yapi.smart-xwork.cn/mock/169327/emp/list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FFFE5-A5FA-98DF-FB50-5DCAD913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50" y="2139010"/>
            <a:ext cx="9521284" cy="439367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37BAA6-E790-00E4-203F-CC34CAA1A4BB}"/>
              </a:ext>
            </a:extLst>
          </p:cNvPr>
          <p:cNvSpPr/>
          <p:nvPr/>
        </p:nvSpPr>
        <p:spPr>
          <a:xfrm>
            <a:off x="2195450" y="2139010"/>
            <a:ext cx="9521284" cy="410757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47757B-53CA-42B1-55E6-AF754A205A53}"/>
              </a:ext>
            </a:extLst>
          </p:cNvPr>
          <p:cNvSpPr/>
          <p:nvPr/>
        </p:nvSpPr>
        <p:spPr>
          <a:xfrm>
            <a:off x="2195450" y="2577903"/>
            <a:ext cx="1277512" cy="3928401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30B876-0ACF-06FA-4047-45C77A688192}"/>
              </a:ext>
            </a:extLst>
          </p:cNvPr>
          <p:cNvSpPr/>
          <p:nvPr/>
        </p:nvSpPr>
        <p:spPr>
          <a:xfrm>
            <a:off x="3499340" y="2569111"/>
            <a:ext cx="8217394" cy="3928401"/>
          </a:xfrm>
          <a:prstGeom prst="rect">
            <a:avLst/>
          </a:prstGeom>
          <a:solidFill>
            <a:schemeClr val="accent6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735A6D-990F-40E5-6B44-D2F210C72B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根据页面原型完成员工管理页面开发，并通过</a:t>
            </a:r>
            <a:r>
              <a:rPr lang="en-US" altLang="zh-CN"/>
              <a:t>Axios</a:t>
            </a:r>
            <a:r>
              <a:rPr lang="zh-CN" altLang="en-US"/>
              <a:t>完成数据异步加载。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2805A56-890D-751A-1C4C-9DA2391EFD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0" y="1971960"/>
            <a:ext cx="4551680" cy="221317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步骤：</a:t>
            </a:r>
            <a:endParaRPr lang="en-US" altLang="zh-CN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创建页面，完成页面的整体布局规划</a:t>
            </a:r>
            <a:endParaRPr lang="en-US" altLang="zh-CN" sz="14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布局中各个部分的组件实现</a:t>
            </a:r>
            <a:endParaRPr lang="en-US" altLang="zh-CN" sz="14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/>
              <a:t>列表数据的异步加载，并渲染展示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4E905C-51E4-8933-98E2-267AB2AA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50" y="1971959"/>
            <a:ext cx="4249312" cy="221318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7FDD80-F30D-E63D-EF79-4DA5275DD600}"/>
              </a:ext>
            </a:extLst>
          </p:cNvPr>
          <p:cNvSpPr/>
          <p:nvPr/>
        </p:nvSpPr>
        <p:spPr>
          <a:xfrm>
            <a:off x="2309750" y="1971959"/>
            <a:ext cx="4249312" cy="206907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ECD0B3-D4FD-FA01-080E-ABFAA4C789D0}"/>
              </a:ext>
            </a:extLst>
          </p:cNvPr>
          <p:cNvSpPr/>
          <p:nvPr/>
        </p:nvSpPr>
        <p:spPr>
          <a:xfrm>
            <a:off x="2309750" y="2193038"/>
            <a:ext cx="570149" cy="1978814"/>
          </a:xfrm>
          <a:prstGeom prst="rect">
            <a:avLst/>
          </a:prstGeom>
          <a:solidFill>
            <a:srgbClr val="00B05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70B734-A2F8-1974-8265-78F155C6D488}"/>
              </a:ext>
            </a:extLst>
          </p:cNvPr>
          <p:cNvSpPr/>
          <p:nvPr/>
        </p:nvSpPr>
        <p:spPr>
          <a:xfrm>
            <a:off x="2891671" y="2188609"/>
            <a:ext cx="3667391" cy="1978814"/>
          </a:xfrm>
          <a:prstGeom prst="rect">
            <a:avLst/>
          </a:prstGeom>
          <a:solidFill>
            <a:schemeClr val="accent6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对角圆角 10">
            <a:extLst>
              <a:ext uri="{FF2B5EF4-FFF2-40B4-BE49-F238E27FC236}">
                <a16:creationId xmlns:a16="http://schemas.microsoft.com/office/drawing/2014/main" id="{7C9DD873-E221-9530-2170-BCC5D86A9014}"/>
              </a:ext>
            </a:extLst>
          </p:cNvPr>
          <p:cNvSpPr/>
          <p:nvPr/>
        </p:nvSpPr>
        <p:spPr>
          <a:xfrm>
            <a:off x="2297978" y="4888522"/>
            <a:ext cx="9111702" cy="1468315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项目中使用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在项目目录下安装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npm  install 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axios;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需要使用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时，导入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axios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axios </a:t>
            </a:r>
            <a:r>
              <a:rPr lang="en-US" altLang="zh-CN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'axios';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13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25AD88-5CE8-5DD5-4890-A4F644C0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9" y="1169685"/>
            <a:ext cx="10835578" cy="52669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C5E2E4-A936-E897-F391-2800D0A5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29" y="1999715"/>
            <a:ext cx="8959105" cy="43695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3B6CB21-4148-33B6-8273-5F37D78E41C0}"/>
              </a:ext>
            </a:extLst>
          </p:cNvPr>
          <p:cNvSpPr/>
          <p:nvPr/>
        </p:nvSpPr>
        <p:spPr>
          <a:xfrm>
            <a:off x="746829" y="2814918"/>
            <a:ext cx="1607316" cy="30480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164271-6A31-F832-B8AD-CE1ECD4C8902}"/>
              </a:ext>
            </a:extLst>
          </p:cNvPr>
          <p:cNvSpPr/>
          <p:nvPr/>
        </p:nvSpPr>
        <p:spPr>
          <a:xfrm>
            <a:off x="746829" y="2435762"/>
            <a:ext cx="1607316" cy="30480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0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en-US" altLang="zh-CN">
                <a:solidFill>
                  <a:srgbClr val="C00000"/>
                </a:solidFill>
              </a:rPr>
              <a:t>Vue</a:t>
            </a:r>
            <a:r>
              <a:rPr lang="zh-CN" altLang="en-US">
                <a:solidFill>
                  <a:srgbClr val="C00000"/>
                </a:solidFill>
              </a:rPr>
              <a:t>路由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打包部署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2201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F3B647E-01A2-2553-D313-0272AAD6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2766219"/>
            <a:ext cx="5077012" cy="662782"/>
          </a:xfrm>
        </p:spPr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路由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D2B7056-6AD2-44D4-1DFE-32744FA4E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538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CC42ED1-E28C-B81D-6D4E-08609671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23" y="1519309"/>
            <a:ext cx="10339754" cy="502596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路由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B87078-66DF-4792-4435-9156DCB9B2C2}"/>
              </a:ext>
            </a:extLst>
          </p:cNvPr>
          <p:cNvSpPr/>
          <p:nvPr/>
        </p:nvSpPr>
        <p:spPr>
          <a:xfrm>
            <a:off x="936170" y="2716306"/>
            <a:ext cx="1560846" cy="32095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4A4CD6-7B31-BF43-19EB-C230038B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92" y="1557512"/>
            <a:ext cx="1674053" cy="202688"/>
          </a:xfrm>
          <a:prstGeom prst="rect">
            <a:avLst/>
          </a:prstGeom>
        </p:spPr>
      </p:pic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8E2DAB5C-D6C3-4E9A-2FB7-2B694E8CB144}"/>
              </a:ext>
            </a:extLst>
          </p:cNvPr>
          <p:cNvSpPr/>
          <p:nvPr/>
        </p:nvSpPr>
        <p:spPr>
          <a:xfrm>
            <a:off x="4473458" y="1553977"/>
            <a:ext cx="6125406" cy="373436"/>
          </a:xfrm>
          <a:prstGeom prst="round2DiagRect">
            <a:avLst>
              <a:gd name="adj1" fmla="val 0"/>
              <a:gd name="adj2" fmla="val 205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前端路由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URL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hash(#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号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与组件之间的对应关系。</a:t>
            </a:r>
          </a:p>
        </p:txBody>
      </p:sp>
      <p:cxnSp>
        <p:nvCxnSpPr>
          <p:cNvPr id="18" name="连接符: 曲线 17">
            <a:extLst>
              <a:ext uri="{FF2B5EF4-FFF2-40B4-BE49-F238E27FC236}">
                <a16:creationId xmlns:a16="http://schemas.microsoft.com/office/drawing/2014/main" id="{DBE7C82D-B101-B96D-3D66-34DE35F34497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381977" y="1927687"/>
            <a:ext cx="1019246" cy="481584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8DABDC86-5358-2A10-AC5A-31273ACD474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06445" y="1658856"/>
            <a:ext cx="215243" cy="618534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14AC493-33F8-8E34-6404-15BDCF3A0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39" y="2349338"/>
            <a:ext cx="8646653" cy="41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B8A0C5-3BFA-0FE4-12E9-469FC681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同步与异步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C1B886-FED3-30D8-53AB-CD822756016C}"/>
              </a:ext>
            </a:extLst>
          </p:cNvPr>
          <p:cNvSpPr/>
          <p:nvPr/>
        </p:nvSpPr>
        <p:spPr>
          <a:xfrm>
            <a:off x="2391507" y="2368215"/>
            <a:ext cx="6360117" cy="4175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032A4B4-DFA6-7577-774E-673165004E6D}"/>
              </a:ext>
            </a:extLst>
          </p:cNvPr>
          <p:cNvCxnSpPr>
            <a:cxnSpLocks/>
          </p:cNvCxnSpPr>
          <p:nvPr/>
        </p:nvCxnSpPr>
        <p:spPr>
          <a:xfrm>
            <a:off x="1028700" y="4034477"/>
            <a:ext cx="91240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89063AD-9028-6875-545C-77E8A696035E}"/>
              </a:ext>
            </a:extLst>
          </p:cNvPr>
          <p:cNvSpPr/>
          <p:nvPr/>
        </p:nvSpPr>
        <p:spPr>
          <a:xfrm>
            <a:off x="2391508" y="3017503"/>
            <a:ext cx="6360116" cy="415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770237-3946-C0F2-81DB-60E9722549E9}"/>
              </a:ext>
            </a:extLst>
          </p:cNvPr>
          <p:cNvSpPr txBox="1"/>
          <p:nvPr/>
        </p:nvSpPr>
        <p:spPr>
          <a:xfrm>
            <a:off x="8756694" y="2477298"/>
            <a:ext cx="588963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5C968B-850E-5BD9-3DA5-A940E66D3BDB}"/>
              </a:ext>
            </a:extLst>
          </p:cNvPr>
          <p:cNvSpPr txBox="1"/>
          <p:nvPr/>
        </p:nvSpPr>
        <p:spPr>
          <a:xfrm>
            <a:off x="8751623" y="3089664"/>
            <a:ext cx="723900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F10321-8736-CE70-A910-4B1F725A190B}"/>
              </a:ext>
            </a:extLst>
          </p:cNvPr>
          <p:cNvCxnSpPr>
            <a:cxnSpLocks/>
          </p:cNvCxnSpPr>
          <p:nvPr/>
        </p:nvCxnSpPr>
        <p:spPr>
          <a:xfrm>
            <a:off x="2637692" y="2704765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987D368-77E3-30F8-1C14-0AF665AACC39}"/>
              </a:ext>
            </a:extLst>
          </p:cNvPr>
          <p:cNvSpPr txBox="1"/>
          <p:nvPr/>
        </p:nvSpPr>
        <p:spPr>
          <a:xfrm>
            <a:off x="2812788" y="2450765"/>
            <a:ext cx="94297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D1E2CE-080A-D694-3248-842411C07D97}"/>
              </a:ext>
            </a:extLst>
          </p:cNvPr>
          <p:cNvSpPr txBox="1"/>
          <p:nvPr/>
        </p:nvSpPr>
        <p:spPr>
          <a:xfrm>
            <a:off x="10135315" y="3896364"/>
            <a:ext cx="58737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28B1986-3A94-4EA2-F9D8-2A978EE73791}"/>
              </a:ext>
            </a:extLst>
          </p:cNvPr>
          <p:cNvCxnSpPr>
            <a:cxnSpLocks/>
          </p:cNvCxnSpPr>
          <p:nvPr/>
        </p:nvCxnSpPr>
        <p:spPr>
          <a:xfrm>
            <a:off x="4038338" y="2750803"/>
            <a:ext cx="347691" cy="63023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420D988-3275-8D19-66A2-6D90F5F0692D}"/>
              </a:ext>
            </a:extLst>
          </p:cNvPr>
          <p:cNvCxnSpPr>
            <a:cxnSpLocks/>
          </p:cNvCxnSpPr>
          <p:nvPr/>
        </p:nvCxnSpPr>
        <p:spPr>
          <a:xfrm>
            <a:off x="4452307" y="3352465"/>
            <a:ext cx="185177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EBFAB1F-8009-17F4-35DD-845C80DF6922}"/>
              </a:ext>
            </a:extLst>
          </p:cNvPr>
          <p:cNvSpPr txBox="1"/>
          <p:nvPr/>
        </p:nvSpPr>
        <p:spPr>
          <a:xfrm>
            <a:off x="4124184" y="2782553"/>
            <a:ext cx="107632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CA8BBB-383F-AA64-98D0-1896EB6FFF29}"/>
              </a:ext>
            </a:extLst>
          </p:cNvPr>
          <p:cNvSpPr txBox="1"/>
          <p:nvPr/>
        </p:nvSpPr>
        <p:spPr>
          <a:xfrm>
            <a:off x="4607088" y="3102160"/>
            <a:ext cx="14319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B5137BD-7CCE-00EC-C6AD-67087AD6E67B}"/>
              </a:ext>
            </a:extLst>
          </p:cNvPr>
          <p:cNvCxnSpPr>
            <a:cxnSpLocks/>
          </p:cNvCxnSpPr>
          <p:nvPr/>
        </p:nvCxnSpPr>
        <p:spPr>
          <a:xfrm flipV="1">
            <a:off x="6340334" y="2657140"/>
            <a:ext cx="355479" cy="66952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2D1C853-D4E7-2893-2F15-347BAAC21387}"/>
              </a:ext>
            </a:extLst>
          </p:cNvPr>
          <p:cNvSpPr txBox="1"/>
          <p:nvPr/>
        </p:nvSpPr>
        <p:spPr>
          <a:xfrm>
            <a:off x="6546831" y="2777668"/>
            <a:ext cx="1077912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2761024-1D3D-CE44-DFA3-BEEF69A52C4B}"/>
              </a:ext>
            </a:extLst>
          </p:cNvPr>
          <p:cNvCxnSpPr>
            <a:cxnSpLocks/>
          </p:cNvCxnSpPr>
          <p:nvPr/>
        </p:nvCxnSpPr>
        <p:spPr>
          <a:xfrm>
            <a:off x="6787888" y="2704765"/>
            <a:ext cx="144171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8409A99-11F5-51EC-B654-3B120FF7746B}"/>
              </a:ext>
            </a:extLst>
          </p:cNvPr>
          <p:cNvSpPr txBox="1"/>
          <p:nvPr/>
        </p:nvSpPr>
        <p:spPr>
          <a:xfrm>
            <a:off x="6972037" y="2456599"/>
            <a:ext cx="94297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2B9AE9C-A841-EFAA-C76A-7B5B7E5BB479}"/>
              </a:ext>
            </a:extLst>
          </p:cNvPr>
          <p:cNvCxnSpPr>
            <a:cxnSpLocks/>
          </p:cNvCxnSpPr>
          <p:nvPr/>
        </p:nvCxnSpPr>
        <p:spPr>
          <a:xfrm>
            <a:off x="4177043" y="4933660"/>
            <a:ext cx="2305050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31C8CCD-1EA0-C8C1-D656-C2E5502EAFEE}"/>
              </a:ext>
            </a:extLst>
          </p:cNvPr>
          <p:cNvSpPr txBox="1"/>
          <p:nvPr/>
        </p:nvSpPr>
        <p:spPr>
          <a:xfrm>
            <a:off x="4276327" y="4668549"/>
            <a:ext cx="20277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执行其他操作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标题 4">
            <a:extLst>
              <a:ext uri="{FF2B5EF4-FFF2-40B4-BE49-F238E27FC236}">
                <a16:creationId xmlns:a16="http://schemas.microsoft.com/office/drawing/2014/main" id="{A5151833-3796-C7A9-39B3-9415FDA9650E}"/>
              </a:ext>
            </a:extLst>
          </p:cNvPr>
          <p:cNvSpPr txBox="1">
            <a:spLocks/>
          </p:cNvSpPr>
          <p:nvPr/>
        </p:nvSpPr>
        <p:spPr>
          <a:xfrm>
            <a:off x="914139" y="2648501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同步</a:t>
            </a:r>
          </a:p>
        </p:txBody>
      </p:sp>
      <p:sp>
        <p:nvSpPr>
          <p:cNvPr id="37" name="标题 4">
            <a:extLst>
              <a:ext uri="{FF2B5EF4-FFF2-40B4-BE49-F238E27FC236}">
                <a16:creationId xmlns:a16="http://schemas.microsoft.com/office/drawing/2014/main" id="{D6650294-C92B-3131-A5C2-BF14C53616D3}"/>
              </a:ext>
            </a:extLst>
          </p:cNvPr>
          <p:cNvSpPr txBox="1">
            <a:spLocks/>
          </p:cNvSpPr>
          <p:nvPr/>
        </p:nvSpPr>
        <p:spPr>
          <a:xfrm>
            <a:off x="914138" y="4748721"/>
            <a:ext cx="956803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异步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87204C0-EC8F-9A40-1B39-70F1886975A3}"/>
              </a:ext>
            </a:extLst>
          </p:cNvPr>
          <p:cNvSpPr/>
          <p:nvPr/>
        </p:nvSpPr>
        <p:spPr>
          <a:xfrm>
            <a:off x="2391506" y="4621355"/>
            <a:ext cx="6360117" cy="4175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ADC93E3-92FC-86AD-89E4-6B7437094301}"/>
              </a:ext>
            </a:extLst>
          </p:cNvPr>
          <p:cNvSpPr/>
          <p:nvPr/>
        </p:nvSpPr>
        <p:spPr>
          <a:xfrm>
            <a:off x="2391507" y="5270643"/>
            <a:ext cx="6360116" cy="415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C5DEEA5-9807-FB1C-3E82-47163C6DBA17}"/>
              </a:ext>
            </a:extLst>
          </p:cNvPr>
          <p:cNvSpPr txBox="1"/>
          <p:nvPr/>
        </p:nvSpPr>
        <p:spPr>
          <a:xfrm>
            <a:off x="8733365" y="4711737"/>
            <a:ext cx="588963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2DF7672-08CA-BB16-BDF5-DD7DF4584CC1}"/>
              </a:ext>
            </a:extLst>
          </p:cNvPr>
          <p:cNvSpPr txBox="1"/>
          <p:nvPr/>
        </p:nvSpPr>
        <p:spPr>
          <a:xfrm>
            <a:off x="8729074" y="5332904"/>
            <a:ext cx="723900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19F0F23-902A-3541-6998-5F010B3FB19F}"/>
              </a:ext>
            </a:extLst>
          </p:cNvPr>
          <p:cNvCxnSpPr>
            <a:cxnSpLocks/>
          </p:cNvCxnSpPr>
          <p:nvPr/>
        </p:nvCxnSpPr>
        <p:spPr>
          <a:xfrm>
            <a:off x="2637691" y="4957905"/>
            <a:ext cx="139429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410A63A-83C5-38A2-6F4C-DF5FD5391A80}"/>
              </a:ext>
            </a:extLst>
          </p:cNvPr>
          <p:cNvSpPr txBox="1"/>
          <p:nvPr/>
        </p:nvSpPr>
        <p:spPr>
          <a:xfrm>
            <a:off x="2812787" y="4703905"/>
            <a:ext cx="94297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正在访问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BC1CFB9-0587-AEE1-A72F-8B485C4A830F}"/>
              </a:ext>
            </a:extLst>
          </p:cNvPr>
          <p:cNvCxnSpPr>
            <a:cxnSpLocks/>
          </p:cNvCxnSpPr>
          <p:nvPr/>
        </p:nvCxnSpPr>
        <p:spPr>
          <a:xfrm>
            <a:off x="4038337" y="5003943"/>
            <a:ext cx="347691" cy="630234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5EEA12E-730F-EE17-AA3A-B9728146EA27}"/>
              </a:ext>
            </a:extLst>
          </p:cNvPr>
          <p:cNvCxnSpPr>
            <a:cxnSpLocks/>
          </p:cNvCxnSpPr>
          <p:nvPr/>
        </p:nvCxnSpPr>
        <p:spPr>
          <a:xfrm>
            <a:off x="4452306" y="5605605"/>
            <a:ext cx="1851776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E62CC83-59C7-4EF6-64D8-84CB7C12EAA4}"/>
              </a:ext>
            </a:extLst>
          </p:cNvPr>
          <p:cNvSpPr txBox="1"/>
          <p:nvPr/>
        </p:nvSpPr>
        <p:spPr>
          <a:xfrm>
            <a:off x="4124183" y="5035693"/>
            <a:ext cx="107632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请求服务器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3559599-AEC3-F8A1-C918-95A557E24CDC}"/>
              </a:ext>
            </a:extLst>
          </p:cNvPr>
          <p:cNvSpPr txBox="1"/>
          <p:nvPr/>
        </p:nvSpPr>
        <p:spPr>
          <a:xfrm>
            <a:off x="4607087" y="5355300"/>
            <a:ext cx="14319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服务器处理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…(3s)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BF1E695-51A1-E7E0-A38F-A7A3022C82B1}"/>
              </a:ext>
            </a:extLst>
          </p:cNvPr>
          <p:cNvCxnSpPr>
            <a:cxnSpLocks/>
          </p:cNvCxnSpPr>
          <p:nvPr/>
        </p:nvCxnSpPr>
        <p:spPr>
          <a:xfrm flipV="1">
            <a:off x="6340333" y="4910280"/>
            <a:ext cx="355479" cy="66952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CFB2FF4F-9635-7877-EB11-34F400492857}"/>
              </a:ext>
            </a:extLst>
          </p:cNvPr>
          <p:cNvSpPr txBox="1"/>
          <p:nvPr/>
        </p:nvSpPr>
        <p:spPr>
          <a:xfrm>
            <a:off x="6546830" y="5030808"/>
            <a:ext cx="1077912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响应客户端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974DCF5-716F-51FE-8468-8995EDB97D13}"/>
              </a:ext>
            </a:extLst>
          </p:cNvPr>
          <p:cNvCxnSpPr>
            <a:cxnSpLocks/>
          </p:cNvCxnSpPr>
          <p:nvPr/>
        </p:nvCxnSpPr>
        <p:spPr>
          <a:xfrm>
            <a:off x="6787887" y="4957905"/>
            <a:ext cx="144171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83FB3C48-29D5-F26C-7A32-CF22904D850F}"/>
              </a:ext>
            </a:extLst>
          </p:cNvPr>
          <p:cNvSpPr txBox="1"/>
          <p:nvPr/>
        </p:nvSpPr>
        <p:spPr>
          <a:xfrm>
            <a:off x="6972036" y="4709739"/>
            <a:ext cx="942975" cy="254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继续访问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0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10" grpId="0"/>
      <p:bldP spid="11" grpId="0"/>
      <p:bldP spid="14" grpId="0"/>
      <p:bldP spid="15" grpId="0"/>
      <p:bldP spid="17" grpId="0"/>
      <p:bldP spid="19" grpId="0"/>
      <p:bldP spid="35" grpId="0"/>
      <p:bldP spid="36" grpId="0"/>
      <p:bldP spid="37" grpId="0"/>
      <p:bldP spid="49" grpId="0" animBg="1"/>
      <p:bldP spid="50" grpId="0" animBg="1"/>
      <p:bldP spid="51" grpId="0"/>
      <p:bldP spid="52" grpId="0"/>
      <p:bldP spid="54" grpId="0"/>
      <p:bldP spid="57" grpId="0"/>
      <p:bldP spid="58" grpId="0"/>
      <p:bldP spid="60" grpId="0"/>
      <p:bldP spid="6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路由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0DD5F73-85C8-DD86-59D0-096E5F61B808}"/>
              </a:ext>
            </a:extLst>
          </p:cNvPr>
          <p:cNvGrpSpPr/>
          <p:nvPr/>
        </p:nvGrpSpPr>
        <p:grpSpPr>
          <a:xfrm>
            <a:off x="795583" y="1703810"/>
            <a:ext cx="10454342" cy="2608988"/>
            <a:chOff x="795583" y="1703810"/>
            <a:chExt cx="10454342" cy="260898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EC49F8E-B8F8-DE49-2419-179AA50C4F0D}"/>
                </a:ext>
              </a:extLst>
            </p:cNvPr>
            <p:cNvGrpSpPr/>
            <p:nvPr/>
          </p:nvGrpSpPr>
          <p:grpSpPr>
            <a:xfrm>
              <a:off x="795583" y="1703810"/>
              <a:ext cx="10454342" cy="2608988"/>
              <a:chOff x="920209" y="1823315"/>
              <a:chExt cx="10251293" cy="2608988"/>
            </a:xfrm>
          </p:grpSpPr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08AA5C69-BE11-81B4-B170-B6848CE8A320}"/>
                  </a:ext>
                </a:extLst>
              </p:cNvPr>
              <p:cNvSpPr/>
              <p:nvPr/>
            </p:nvSpPr>
            <p:spPr>
              <a:xfrm>
                <a:off x="920209" y="1823317"/>
                <a:ext cx="10251293" cy="2608986"/>
              </a:xfrm>
              <a:prstGeom prst="round2DiagRect">
                <a:avLst>
                  <a:gd name="adj1" fmla="val 3010"/>
                  <a:gd name="adj2" fmla="val 2825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 bIns="0" rtlCol="0" anchor="ctr"/>
              <a:lstStyle/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</a:t>
                </a:r>
                <a:r>
                  <a:rPr lang="fr-FR" altLang="zh-CN" sz="1400" b="0" i="0">
                    <a:solidFill>
                      <a:srgbClr val="2C3E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 Router </a:t>
                </a:r>
                <a:r>
                  <a:rPr lang="zh-CN" altLang="fr-FR" sz="1400" b="0" i="0">
                    <a:solidFill>
                      <a:srgbClr val="2C3E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 </a:t>
                </a:r>
                <a:r>
                  <a:rPr lang="fr-FR" altLang="zh-CN" sz="1400" b="0" i="0">
                    <a:solidFill>
                      <a:srgbClr val="2C3E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 </a:t>
                </a:r>
                <a:r>
                  <a:rPr lang="zh-CN" altLang="fr-FR" sz="1400" b="0" i="0">
                    <a:solidFill>
                      <a:srgbClr val="2C3E50"/>
                    </a:solidFill>
                    <a:effectLst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的官方路由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组成：</a:t>
                </a:r>
                <a:endParaRPr lang="en-US" altLang="zh-CN" sz="1400" b="0" i="0">
                  <a:solidFill>
                    <a:srgbClr val="40404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VueRouter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：路由器类，根据路由请求在路由视图中动态渲染选中的组件</a:t>
                </a: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&lt;router-link&gt;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：请求链接组件，浏览器会解析成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&lt;a&gt;</a:t>
                </a:r>
              </a:p>
              <a:p>
                <a:pPr marL="817200" lvl="2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&lt;router-view&gt;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：动态视图组件，用来渲染展示与路由路径对应的组件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4BA1E2B1-473C-6786-320C-539DB067363C}"/>
                  </a:ext>
                </a:extLst>
              </p:cNvPr>
              <p:cNvSpPr/>
              <p:nvPr/>
            </p:nvSpPr>
            <p:spPr>
              <a:xfrm>
                <a:off x="920211" y="1823315"/>
                <a:ext cx="1531793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Vue Router</a:t>
                </a:r>
              </a:p>
            </p:txBody>
          </p:sp>
        </p:grpSp>
        <p:sp>
          <p:nvSpPr>
            <p:cNvPr id="9" name="Shape 2774">
              <a:extLst>
                <a:ext uri="{FF2B5EF4-FFF2-40B4-BE49-F238E27FC236}">
                  <a16:creationId xmlns:a16="http://schemas.microsoft.com/office/drawing/2014/main" id="{CA63F743-302F-5159-44B6-648DFD2B2108}"/>
                </a:ext>
              </a:extLst>
            </p:cNvPr>
            <p:cNvSpPr/>
            <p:nvPr/>
          </p:nvSpPr>
          <p:spPr>
            <a:xfrm>
              <a:off x="942075" y="1817859"/>
              <a:ext cx="279459" cy="203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+mn-ea"/>
                <a:cs typeface="Arial" panose="020B0604020202020204"/>
              </a:endParaRPr>
            </a:p>
          </p:txBody>
        </p:sp>
      </p:grp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8218B198-9D6A-47EF-1083-479171A8A882}"/>
              </a:ext>
            </a:extLst>
          </p:cNvPr>
          <p:cNvSpPr/>
          <p:nvPr/>
        </p:nvSpPr>
        <p:spPr>
          <a:xfrm>
            <a:off x="6893857" y="4348140"/>
            <a:ext cx="1434353" cy="59644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2D05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路由链接组件</a:t>
            </a:r>
            <a:endParaRPr lang="en-US" altLang="zh-CN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router-link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F8C2187F-FEDA-880A-4742-4DE6499050AE}"/>
              </a:ext>
            </a:extLst>
          </p:cNvPr>
          <p:cNvSpPr/>
          <p:nvPr/>
        </p:nvSpPr>
        <p:spPr>
          <a:xfrm>
            <a:off x="3666565" y="5172118"/>
            <a:ext cx="1900517" cy="941294"/>
          </a:xfrm>
          <a:prstGeom prst="cube">
            <a:avLst>
              <a:gd name="adj" fmla="val 17381"/>
            </a:avLst>
          </a:prstGeom>
          <a:solidFill>
            <a:srgbClr val="92D050"/>
          </a:solidFill>
          <a:ln w="6350">
            <a:solidFill>
              <a:schemeClr val="bg1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路由器 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</a:t>
            </a:r>
          </a:p>
          <a:p>
            <a:pPr algn="ctr"/>
            <a:endParaRPr lang="en-US" altLang="zh-CN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zh-CN" altLang="en-US" sz="1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14932C50-F430-7A00-CC64-D686FF64BE4A}"/>
              </a:ext>
            </a:extLst>
          </p:cNvPr>
          <p:cNvSpPr/>
          <p:nvPr/>
        </p:nvSpPr>
        <p:spPr>
          <a:xfrm>
            <a:off x="6893857" y="6146198"/>
            <a:ext cx="1434353" cy="596442"/>
          </a:xfrm>
          <a:prstGeom prst="round2DiagRect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路由展示组件</a:t>
            </a:r>
            <a:endParaRPr lang="en-US" altLang="zh-CN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router-view</a:t>
            </a:r>
            <a:endParaRPr lang="zh-CN" altLang="en-US" sz="11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469CBCC4-91E5-42C5-D156-268F54964332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10800000" flipV="1">
            <a:off x="4698627" y="4646360"/>
            <a:ext cx="2195230" cy="525757"/>
          </a:xfrm>
          <a:prstGeom prst="curvedConnector2">
            <a:avLst/>
          </a:prstGeom>
          <a:ln w="190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AA394DCC-FBF8-7FEA-0DFA-65325202071F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rot="16200000" flipH="1">
            <a:off x="5548935" y="5099496"/>
            <a:ext cx="331007" cy="2358837"/>
          </a:xfrm>
          <a:prstGeom prst="curvedConnector2">
            <a:avLst/>
          </a:prstGeom>
          <a:ln w="190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B95E09E4-6C68-E3A8-D0A1-A228CDB79486}"/>
              </a:ext>
            </a:extLst>
          </p:cNvPr>
          <p:cNvSpPr/>
          <p:nvPr/>
        </p:nvSpPr>
        <p:spPr>
          <a:xfrm>
            <a:off x="4356846" y="5624835"/>
            <a:ext cx="950259" cy="470647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路由表</a:t>
            </a:r>
          </a:p>
        </p:txBody>
      </p:sp>
      <p:sp>
        <p:nvSpPr>
          <p:cNvPr id="34" name="流程图: 文档 33">
            <a:extLst>
              <a:ext uri="{FF2B5EF4-FFF2-40B4-BE49-F238E27FC236}">
                <a16:creationId xmlns:a16="http://schemas.microsoft.com/office/drawing/2014/main" id="{0E71D2CC-A2C0-1DAA-673D-22DFAA8369A1}"/>
              </a:ext>
            </a:extLst>
          </p:cNvPr>
          <p:cNvSpPr/>
          <p:nvPr/>
        </p:nvSpPr>
        <p:spPr>
          <a:xfrm>
            <a:off x="1160930" y="5006530"/>
            <a:ext cx="2103343" cy="1236610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 : UserView.vue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/emp : EmpView.vue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/order : OrderView.vue</a:t>
            </a:r>
            <a:endParaRPr lang="zh-CN" altLang="en-US" sz="12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8BCF17B-AD72-276C-C39E-88C368790447}"/>
              </a:ext>
            </a:extLst>
          </p:cNvPr>
          <p:cNvSpPr txBox="1"/>
          <p:nvPr/>
        </p:nvSpPr>
        <p:spPr>
          <a:xfrm>
            <a:off x="5368503" y="4592443"/>
            <a:ext cx="717176" cy="25391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路由请求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9824E4-3BB5-19BE-AF27-A17C27D462B4}"/>
              </a:ext>
            </a:extLst>
          </p:cNvPr>
          <p:cNvSpPr txBox="1"/>
          <p:nvPr/>
        </p:nvSpPr>
        <p:spPr>
          <a:xfrm>
            <a:off x="5497930" y="6263840"/>
            <a:ext cx="458321" cy="253916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5574857E-B51A-47A7-BC5A-CDB956444247}"/>
              </a:ext>
            </a:extLst>
          </p:cNvPr>
          <p:cNvSpPr/>
          <p:nvPr/>
        </p:nvSpPr>
        <p:spPr>
          <a:xfrm>
            <a:off x="8422360" y="4504910"/>
            <a:ext cx="3340822" cy="282900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00FF"/>
                </a:solidFill>
              </a:rPr>
              <a:t>&lt;router-link to="/emp"&gt;</a:t>
            </a:r>
            <a:r>
              <a:rPr lang="zh-CN" altLang="en-US" sz="1200">
                <a:solidFill>
                  <a:srgbClr val="0000FF"/>
                </a:solidFill>
              </a:rPr>
              <a:t>员工管理</a:t>
            </a:r>
            <a:r>
              <a:rPr lang="en-US" altLang="zh-CN" sz="1200">
                <a:solidFill>
                  <a:srgbClr val="0000FF"/>
                </a:solidFill>
              </a:rPr>
              <a:t>&lt;/router-link&gt;</a:t>
            </a:r>
          </a:p>
        </p:txBody>
      </p:sp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15863F63-4E32-C16C-32B6-7C0C13662BA1}"/>
              </a:ext>
            </a:extLst>
          </p:cNvPr>
          <p:cNvSpPr/>
          <p:nvPr/>
        </p:nvSpPr>
        <p:spPr>
          <a:xfrm>
            <a:off x="8422360" y="6261581"/>
            <a:ext cx="2799965" cy="282900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400">
                <a:solidFill>
                  <a:srgbClr val="0000FF"/>
                </a:solidFill>
              </a:rPr>
              <a:t>&lt;router-view&gt;&lt;/router-view&gt;</a:t>
            </a:r>
          </a:p>
        </p:txBody>
      </p:sp>
    </p:spTree>
    <p:extLst>
      <p:ext uri="{BB962C8B-B14F-4D97-AF65-F5344CB8AC3E}">
        <p14:creationId xmlns:p14="http://schemas.microsoft.com/office/powerpoint/2010/main" val="355975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25" grpId="0" animBg="1"/>
      <p:bldP spid="34" grpId="0" animBg="1"/>
      <p:bldP spid="35" grpId="0" animBg="1"/>
      <p:bldP spid="36" grpId="0" animBg="1"/>
      <p:bldP spid="2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8C23EBA-0FB5-BB80-1337-830C8308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路由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80FDF1-C58C-9F4F-7ED7-75F8E17F9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1638949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安装</a:t>
            </a:r>
            <a:endParaRPr lang="en-US" altLang="zh-CN"/>
          </a:p>
          <a:p>
            <a:pPr>
              <a:lnSpc>
                <a:spcPct val="200000"/>
              </a:lnSpc>
            </a:pPr>
            <a:endParaRPr lang="en-US" altLang="zh-CN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定义路由</a:t>
            </a:r>
            <a:endParaRPr lang="en-US" altLang="zh-CN"/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9DB357E3-13B9-7F41-DC51-99DD83370A1F}"/>
              </a:ext>
            </a:extLst>
          </p:cNvPr>
          <p:cNvSpPr/>
          <p:nvPr/>
        </p:nvSpPr>
        <p:spPr>
          <a:xfrm>
            <a:off x="1081734" y="2276698"/>
            <a:ext cx="4017804" cy="353669"/>
          </a:xfrm>
          <a:prstGeom prst="roundRect">
            <a:avLst>
              <a:gd name="adj" fmla="val 2071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E0EFE"/>
                </a:solidFill>
                <a:latin typeface="Consolas" panose="020B0609020204030204" pitchFamily="49" charset="0"/>
              </a:rPr>
              <a:t>npm install vue-router@</a:t>
            </a:r>
            <a:r>
              <a:rPr lang="en-US" altLang="zh-CN" sz="1400" b="0">
                <a:solidFill>
                  <a:srgbClr val="0E0EFE"/>
                </a:solidFill>
                <a:effectLst/>
                <a:latin typeface="Consolas" panose="020B0609020204030204" pitchFamily="49" charset="0"/>
              </a:rPr>
              <a:t>3.5.1</a:t>
            </a:r>
            <a:endParaRPr lang="zh-CN" altLang="en-US" sz="1400" b="0">
              <a:solidFill>
                <a:srgbClr val="0E0EFE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56842-0CFE-8FAB-D81E-59004A6F553D}"/>
              </a:ext>
            </a:extLst>
          </p:cNvPr>
          <p:cNvSpPr txBox="1"/>
          <p:nvPr/>
        </p:nvSpPr>
        <p:spPr>
          <a:xfrm>
            <a:off x="1497104" y="1781174"/>
            <a:ext cx="2393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项目时已选择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4204C-AC2D-8CB8-F23C-9F732F18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74" y="2906469"/>
            <a:ext cx="6470750" cy="3791819"/>
          </a:xfrm>
          <a:prstGeom prst="roundRect">
            <a:avLst>
              <a:gd name="adj" fmla="val 2718"/>
            </a:avLst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E857CB-4E25-81A6-7DA7-BC998639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82" y="3282861"/>
            <a:ext cx="4130398" cy="2903472"/>
          </a:xfrm>
          <a:prstGeom prst="roundRect">
            <a:avLst>
              <a:gd name="adj" fmla="val 4317"/>
            </a:avLst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矩形: 对角圆角 3">
            <a:extLst>
              <a:ext uri="{FF2B5EF4-FFF2-40B4-BE49-F238E27FC236}">
                <a16:creationId xmlns:a16="http://schemas.microsoft.com/office/drawing/2014/main" id="{0D7BBDDE-F3AF-B7D9-F861-1495308B0BCA}"/>
              </a:ext>
            </a:extLst>
          </p:cNvPr>
          <p:cNvSpPr/>
          <p:nvPr/>
        </p:nvSpPr>
        <p:spPr>
          <a:xfrm>
            <a:off x="10312159" y="932712"/>
            <a:ext cx="1189395" cy="43360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2D05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路由链接组件</a:t>
            </a:r>
            <a:endParaRPr lang="en-US" altLang="zh-CN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router-link</a:t>
            </a:r>
            <a:endParaRPr lang="zh-CN" altLang="en-US" sz="1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F831B0A6-7529-A7D3-DB72-52EB346507F9}"/>
              </a:ext>
            </a:extLst>
          </p:cNvPr>
          <p:cNvSpPr/>
          <p:nvPr/>
        </p:nvSpPr>
        <p:spPr>
          <a:xfrm>
            <a:off x="7636023" y="1531736"/>
            <a:ext cx="1575948" cy="684312"/>
          </a:xfrm>
          <a:prstGeom prst="cube">
            <a:avLst>
              <a:gd name="adj" fmla="val 17381"/>
            </a:avLst>
          </a:prstGeom>
          <a:solidFill>
            <a:srgbClr val="92D050"/>
          </a:solidFill>
          <a:ln w="6350">
            <a:solidFill>
              <a:schemeClr val="bg1"/>
            </a:solidFill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路由器 </a:t>
            </a:r>
            <a:r>
              <a:rPr lang="en-US" altLang="zh-CN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VueRouter</a:t>
            </a:r>
          </a:p>
          <a:p>
            <a:pPr algn="ctr"/>
            <a:endParaRPr lang="en-US" altLang="zh-CN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DEB02805-DAE8-42E4-0C20-14C8A43DC3DD}"/>
              </a:ext>
            </a:extLst>
          </p:cNvPr>
          <p:cNvSpPr/>
          <p:nvPr/>
        </p:nvSpPr>
        <p:spPr>
          <a:xfrm>
            <a:off x="10312159" y="2239883"/>
            <a:ext cx="1189395" cy="433608"/>
          </a:xfrm>
          <a:prstGeom prst="round2DiagRect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路由展示组件</a:t>
            </a:r>
            <a:endParaRPr lang="en-US" altLang="zh-CN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9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router-view</a:t>
            </a:r>
            <a:endParaRPr lang="zh-CN" altLang="en-US" sz="9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4A00320D-CA18-3C69-9BD7-90ED6B8B7E7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 flipV="1">
            <a:off x="8491830" y="1149515"/>
            <a:ext cx="1820330" cy="382220"/>
          </a:xfrm>
          <a:prstGeom prst="curvedConnector2">
            <a:avLst/>
          </a:prstGeom>
          <a:ln w="190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0F5F60CF-ADC8-6799-ACE1-8F1AC65A5976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rot="16200000" flipH="1">
            <a:off x="9213842" y="1358369"/>
            <a:ext cx="240639" cy="1955996"/>
          </a:xfrm>
          <a:prstGeom prst="curvedConnector2">
            <a:avLst/>
          </a:prstGeom>
          <a:ln w="190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文档 12">
            <a:extLst>
              <a:ext uri="{FF2B5EF4-FFF2-40B4-BE49-F238E27FC236}">
                <a16:creationId xmlns:a16="http://schemas.microsoft.com/office/drawing/2014/main" id="{EECC2C30-ED1E-780A-1AC2-F193B53E43CB}"/>
              </a:ext>
            </a:extLst>
          </p:cNvPr>
          <p:cNvSpPr/>
          <p:nvPr/>
        </p:nvSpPr>
        <p:spPr>
          <a:xfrm>
            <a:off x="8208418" y="1860857"/>
            <a:ext cx="787974" cy="342156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路由表</a:t>
            </a:r>
          </a:p>
        </p:txBody>
      </p:sp>
      <p:sp>
        <p:nvSpPr>
          <p:cNvPr id="14" name="流程图: 文档 13">
            <a:extLst>
              <a:ext uri="{FF2B5EF4-FFF2-40B4-BE49-F238E27FC236}">
                <a16:creationId xmlns:a16="http://schemas.microsoft.com/office/drawing/2014/main" id="{6117E1C3-5080-43CD-FA98-A1BDF910E760}"/>
              </a:ext>
            </a:extLst>
          </p:cNvPr>
          <p:cNvSpPr/>
          <p:nvPr/>
        </p:nvSpPr>
        <p:spPr>
          <a:xfrm>
            <a:off x="5558299" y="1411355"/>
            <a:ext cx="1744135" cy="899004"/>
          </a:xfrm>
          <a:prstGeom prst="flowChartDocumen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0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/user : UserView.vue</a:t>
            </a:r>
          </a:p>
          <a:p>
            <a:pPr>
              <a:lnSpc>
                <a:spcPct val="150000"/>
              </a:lnSpc>
            </a:pPr>
            <a:r>
              <a:rPr lang="en-US" altLang="zh-CN" sz="10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/emp : EmpView.vue</a:t>
            </a:r>
          </a:p>
          <a:p>
            <a:pPr>
              <a:lnSpc>
                <a:spcPct val="150000"/>
              </a:lnSpc>
            </a:pPr>
            <a:r>
              <a:rPr lang="en-US" altLang="zh-CN" sz="100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/order : OrderView.vue</a:t>
            </a:r>
            <a:endParaRPr lang="zh-CN" altLang="en-US" sz="100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BBF377-7946-6D51-A540-2B55CADB3126}"/>
              </a:ext>
            </a:extLst>
          </p:cNvPr>
          <p:cNvSpPr txBox="1"/>
          <p:nvPr/>
        </p:nvSpPr>
        <p:spPr>
          <a:xfrm>
            <a:off x="9047304" y="1110318"/>
            <a:ext cx="615442" cy="21544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</a:rPr>
              <a:t>路由请求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540097-EC97-1254-C2DE-9F3FD5ACE1AB}"/>
              </a:ext>
            </a:extLst>
          </p:cNvPr>
          <p:cNvSpPr txBox="1"/>
          <p:nvPr/>
        </p:nvSpPr>
        <p:spPr>
          <a:xfrm>
            <a:off x="9154629" y="2325408"/>
            <a:ext cx="393818" cy="215444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026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DD089-918A-AF7B-E1C0-578353DDA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Vue</a:t>
            </a:r>
            <a:r>
              <a:rPr lang="zh-CN" altLang="en-US"/>
              <a:t>的路由</a:t>
            </a:r>
            <a:r>
              <a:rPr lang="en-US" altLang="zh-CN"/>
              <a:t>VueRouter</a:t>
            </a:r>
            <a:r>
              <a:rPr lang="zh-CN" altLang="en-US"/>
              <a:t>完成左侧菜单栏点击切换效果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E6B7E8-3EBC-040D-E25C-098C8F51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20630"/>
            <a:ext cx="9672346" cy="488897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41258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DD089-918A-AF7B-E1C0-578353DDA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Vue</a:t>
            </a:r>
            <a:r>
              <a:rPr lang="zh-CN" altLang="en-US"/>
              <a:t>的路由</a:t>
            </a:r>
            <a:r>
              <a:rPr lang="en-US" altLang="zh-CN"/>
              <a:t>VueRouter</a:t>
            </a:r>
            <a:r>
              <a:rPr lang="zh-CN" altLang="en-US"/>
              <a:t>完成左侧菜单栏点击切换效果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E6B7E8-3EBC-040D-E25C-098C8F51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58" y="1620630"/>
            <a:ext cx="7794812" cy="393996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1EA7EADF-81C6-68AE-020D-63FC3770F5CE}"/>
              </a:ext>
            </a:extLst>
          </p:cNvPr>
          <p:cNvSpPr/>
          <p:nvPr/>
        </p:nvSpPr>
        <p:spPr>
          <a:xfrm>
            <a:off x="727647" y="3330633"/>
            <a:ext cx="3340822" cy="866038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00FF"/>
                </a:solidFill>
              </a:rPr>
              <a:t>&lt;router-link to="/dept"&gt;</a:t>
            </a:r>
            <a:r>
              <a:rPr lang="zh-CN" altLang="en-US" sz="1200">
                <a:solidFill>
                  <a:srgbClr val="0000FF"/>
                </a:solidFill>
              </a:rPr>
              <a:t>部门管理</a:t>
            </a:r>
            <a:r>
              <a:rPr lang="en-US" altLang="zh-CN" sz="1200">
                <a:solidFill>
                  <a:srgbClr val="0000FF"/>
                </a:solidFill>
              </a:rPr>
              <a:t>&lt;/router-link&gt;</a:t>
            </a:r>
          </a:p>
          <a:p>
            <a:pPr>
              <a:lnSpc>
                <a:spcPct val="200000"/>
              </a:lnSpc>
            </a:pPr>
            <a:r>
              <a:rPr lang="en-US" altLang="zh-CN" sz="1200">
                <a:solidFill>
                  <a:srgbClr val="0000FF"/>
                </a:solidFill>
              </a:rPr>
              <a:t>&lt;router-link to="/emp"&gt;</a:t>
            </a:r>
            <a:r>
              <a:rPr lang="zh-CN" altLang="en-US" sz="1200">
                <a:solidFill>
                  <a:srgbClr val="0000FF"/>
                </a:solidFill>
              </a:rPr>
              <a:t>员工管理</a:t>
            </a:r>
            <a:r>
              <a:rPr lang="en-US" altLang="zh-CN" sz="1200">
                <a:solidFill>
                  <a:srgbClr val="0000FF"/>
                </a:solidFill>
              </a:rPr>
              <a:t>&lt;/router-link&gt;</a:t>
            </a: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30E62568-227E-6376-9BFF-94A5B351D3A0}"/>
              </a:ext>
            </a:extLst>
          </p:cNvPr>
          <p:cNvSpPr/>
          <p:nvPr/>
        </p:nvSpPr>
        <p:spPr>
          <a:xfrm>
            <a:off x="8792887" y="3429000"/>
            <a:ext cx="2799965" cy="517190"/>
          </a:xfrm>
          <a:prstGeom prst="round2DiagRect">
            <a:avLst>
              <a:gd name="adj1" fmla="val 12802"/>
              <a:gd name="adj2" fmla="val 0"/>
            </a:avLst>
          </a:prstGeom>
          <a:solidFill>
            <a:srgbClr val="FFFFE4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ctr"/>
          <a:lstStyle/>
          <a:p>
            <a:pPr>
              <a:lnSpc>
                <a:spcPct val="200000"/>
              </a:lnSpc>
            </a:pPr>
            <a:r>
              <a:rPr lang="en-US" altLang="zh-CN" sz="1400">
                <a:solidFill>
                  <a:srgbClr val="0000FF"/>
                </a:solidFill>
              </a:rPr>
              <a:t>&lt;router-view&gt;&lt;/router-view&gt;</a:t>
            </a:r>
          </a:p>
        </p:txBody>
      </p:sp>
    </p:spTree>
    <p:extLst>
      <p:ext uri="{BB962C8B-B14F-4D97-AF65-F5344CB8AC3E}">
        <p14:creationId xmlns:p14="http://schemas.microsoft.com/office/powerpoint/2010/main" val="237533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E4364F-8026-F857-5D06-7C8F257FF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3521563"/>
          </a:xfrm>
        </p:spPr>
        <p:txBody>
          <a:bodyPr/>
          <a:lstStyle/>
          <a:p>
            <a:r>
              <a:rPr lang="en-US" altLang="zh-CN"/>
              <a:t>Ajax</a:t>
            </a:r>
          </a:p>
          <a:p>
            <a:r>
              <a:rPr lang="zh-CN" altLang="en-US"/>
              <a:t>前后端分离开发</a:t>
            </a:r>
            <a:endParaRPr lang="en-US" altLang="zh-CN"/>
          </a:p>
          <a:p>
            <a:r>
              <a:rPr lang="zh-CN" altLang="en-US"/>
              <a:t>前端工程化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组件库</a:t>
            </a:r>
            <a:r>
              <a:rPr lang="en-US" altLang="zh-CN"/>
              <a:t>Element</a:t>
            </a:r>
          </a:p>
          <a:p>
            <a:r>
              <a:rPr lang="en-US" altLang="zh-CN"/>
              <a:t>Vue</a:t>
            </a:r>
            <a:r>
              <a:rPr lang="zh-CN" altLang="en-US"/>
              <a:t>路由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打包部署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91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B63478-A5E3-46AA-B8DB-2F2ABA7F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2766219"/>
            <a:ext cx="5857132" cy="662782"/>
          </a:xfrm>
        </p:spPr>
        <p:txBody>
          <a:bodyPr/>
          <a:lstStyle/>
          <a:p>
            <a:r>
              <a:rPr lang="zh-CN" altLang="en-US"/>
              <a:t>打包部署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E0CD677-5DEE-0C55-B126-C1E1CC4CE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761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5C81206-ABF9-4C4F-4A5A-95B04E28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17" y="4234528"/>
            <a:ext cx="1483811" cy="1123237"/>
          </a:xfrm>
          <a:prstGeom prst="rect">
            <a:avLst/>
          </a:prstGeom>
        </p:spPr>
      </p:pic>
      <p:pic>
        <p:nvPicPr>
          <p:cNvPr id="9" name="图片 8" descr="蓝色的标志&#10;&#10;描述已自动生成">
            <a:extLst>
              <a:ext uri="{FF2B5EF4-FFF2-40B4-BE49-F238E27FC236}">
                <a16:creationId xmlns:a16="http://schemas.microsoft.com/office/drawing/2014/main" id="{A629E271-0A7E-EA2B-15D3-D4A6BC50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78" y="4237922"/>
            <a:ext cx="1483811" cy="111984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A601B-9C0D-A488-78F0-EE32D1E7CEA5}"/>
              </a:ext>
            </a:extLst>
          </p:cNvPr>
          <p:cNvGrpSpPr/>
          <p:nvPr/>
        </p:nvGrpSpPr>
        <p:grpSpPr>
          <a:xfrm>
            <a:off x="1232415" y="4159520"/>
            <a:ext cx="943010" cy="1682086"/>
            <a:chOff x="4197927" y="4879254"/>
            <a:chExt cx="943010" cy="1682086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1B7ACF8-AAB6-4BE6-2AC3-0C56D451369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AC06274-7B8A-D5D0-1691-ABDBDC654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EFC2B4-7E2E-1A4E-3774-B2EA89CFC2BD}"/>
              </a:ext>
            </a:extLst>
          </p:cNvPr>
          <p:cNvGrpSpPr/>
          <p:nvPr/>
        </p:nvGrpSpPr>
        <p:grpSpPr>
          <a:xfrm>
            <a:off x="10053472" y="4164442"/>
            <a:ext cx="1117658" cy="1664527"/>
            <a:chOff x="6012045" y="5071568"/>
            <a:chExt cx="1117658" cy="166452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3284E4-7CE1-84D1-D79B-C6968CA3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25580EC-01F6-1F94-6FFB-93617018189A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16" name="流程图: 多文档 15">
            <a:extLst>
              <a:ext uri="{FF2B5EF4-FFF2-40B4-BE49-F238E27FC236}">
                <a16:creationId xmlns:a16="http://schemas.microsoft.com/office/drawing/2014/main" id="{67512B5B-AA16-1F1D-4770-C62776529B88}"/>
              </a:ext>
            </a:extLst>
          </p:cNvPr>
          <p:cNvSpPr/>
          <p:nvPr/>
        </p:nvSpPr>
        <p:spPr>
          <a:xfrm>
            <a:off x="5230368" y="2606745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3EBB25-28C5-C02E-CE1A-D74EA7A2148A}"/>
              </a:ext>
            </a:extLst>
          </p:cNvPr>
          <p:cNvCxnSpPr>
            <a:cxnSpLocks/>
          </p:cNvCxnSpPr>
          <p:nvPr/>
        </p:nvCxnSpPr>
        <p:spPr>
          <a:xfrm flipV="1">
            <a:off x="1828800" y="3052121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B2629E7-FA7A-4E55-F24C-CC5E193021E1}"/>
              </a:ext>
            </a:extLst>
          </p:cNvPr>
          <p:cNvCxnSpPr>
            <a:cxnSpLocks/>
          </p:cNvCxnSpPr>
          <p:nvPr/>
        </p:nvCxnSpPr>
        <p:spPr>
          <a:xfrm>
            <a:off x="6711696" y="3052121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0D9452C-D721-9508-40CD-6AED8DBEC420}"/>
              </a:ext>
            </a:extLst>
          </p:cNvPr>
          <p:cNvGrpSpPr/>
          <p:nvPr/>
        </p:nvGrpSpPr>
        <p:grpSpPr>
          <a:xfrm>
            <a:off x="3968496" y="4342694"/>
            <a:ext cx="4352544" cy="329071"/>
            <a:chOff x="3968496" y="5028495"/>
            <a:chExt cx="4352544" cy="329071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5EA74D9-4D5E-C9C3-9F29-13E59068B467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FA0DDAB-B424-0F4F-672F-341A09EC43C8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75F366-CF13-5465-B09A-110AA1DE9D81}"/>
              </a:ext>
            </a:extLst>
          </p:cNvPr>
          <p:cNvGrpSpPr/>
          <p:nvPr/>
        </p:nvGrpSpPr>
        <p:grpSpPr>
          <a:xfrm>
            <a:off x="3968496" y="5043621"/>
            <a:ext cx="4352544" cy="324782"/>
            <a:chOff x="3968496" y="5729422"/>
            <a:chExt cx="4352544" cy="324782"/>
          </a:xfrm>
        </p:grpSpPr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B88A07-99EC-CC96-52FA-33221EBA00FF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687855-0B46-B2DE-7601-172A8C9707D8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63FBAA8-8231-9F86-7707-4E4DAE6C95F1}"/>
              </a:ext>
            </a:extLst>
          </p:cNvPr>
          <p:cNvSpPr txBox="1"/>
          <p:nvPr/>
        </p:nvSpPr>
        <p:spPr>
          <a:xfrm>
            <a:off x="8392062" y="32780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D40E375-2AA8-9BFF-9A6F-8BA2001EA7E9}"/>
              </a:ext>
            </a:extLst>
          </p:cNvPr>
          <p:cNvSpPr txBox="1"/>
          <p:nvPr/>
        </p:nvSpPr>
        <p:spPr>
          <a:xfrm>
            <a:off x="2696071" y="3278082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1DC45751-8335-6012-D46F-8FCA417F4FFF}"/>
              </a:ext>
            </a:extLst>
          </p:cNvPr>
          <p:cNvSpPr/>
          <p:nvPr/>
        </p:nvSpPr>
        <p:spPr>
          <a:xfrm>
            <a:off x="5106791" y="1437630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A664917-48D9-329B-1A5F-C33BA1E2F1BC}"/>
              </a:ext>
            </a:extLst>
          </p:cNvPr>
          <p:cNvCxnSpPr>
            <a:cxnSpLocks/>
          </p:cNvCxnSpPr>
          <p:nvPr/>
        </p:nvCxnSpPr>
        <p:spPr>
          <a:xfrm>
            <a:off x="5925312" y="1987587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34F84731-CA64-4CCD-6814-7F120BC1012D}"/>
              </a:ext>
            </a:extLst>
          </p:cNvPr>
          <p:cNvSpPr/>
          <p:nvPr/>
        </p:nvSpPr>
        <p:spPr>
          <a:xfrm>
            <a:off x="6963639" y="2157266"/>
            <a:ext cx="905474" cy="444947"/>
          </a:xfrm>
          <a:prstGeom prst="cloudCallout">
            <a:avLst>
              <a:gd name="adj1" fmla="val -100560"/>
              <a:gd name="adj2" fmla="val 7237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在线</a:t>
            </a:r>
          </a:p>
        </p:txBody>
      </p:sp>
      <p:sp>
        <p:nvSpPr>
          <p:cNvPr id="30" name="思想气泡: 云 29">
            <a:extLst>
              <a:ext uri="{FF2B5EF4-FFF2-40B4-BE49-F238E27FC236}">
                <a16:creationId xmlns:a16="http://schemas.microsoft.com/office/drawing/2014/main" id="{40D11B50-8260-AD3A-B4DC-5C786DBEA31F}"/>
              </a:ext>
            </a:extLst>
          </p:cNvPr>
          <p:cNvSpPr/>
          <p:nvPr/>
        </p:nvSpPr>
        <p:spPr>
          <a:xfrm>
            <a:off x="7033978" y="2639429"/>
            <a:ext cx="905474" cy="444947"/>
          </a:xfrm>
          <a:prstGeom prst="cloudCallout">
            <a:avLst>
              <a:gd name="adj1" fmla="val -106386"/>
              <a:gd name="adj2" fmla="val -145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离线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CC72BBB-F7F1-399E-50A5-4B0F005B9D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91" b="31368"/>
          <a:stretch/>
        </p:blipFill>
        <p:spPr>
          <a:xfrm>
            <a:off x="2285615" y="5521386"/>
            <a:ext cx="1518374" cy="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9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2F6D81-F546-94FA-761A-C0052071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ED49C6-7D0B-336B-079D-ED7FC358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50"/>
          <a:stretch/>
        </p:blipFill>
        <p:spPr>
          <a:xfrm>
            <a:off x="1108952" y="2309149"/>
            <a:ext cx="4357992" cy="1905435"/>
          </a:xfrm>
          <a:prstGeom prst="roundRect">
            <a:avLst>
              <a:gd name="adj" fmla="val 6577"/>
            </a:avLst>
          </a:prstGeom>
          <a:ln w="6350">
            <a:noFill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63D6D8-F90C-57D3-ECCF-006957FE1088}"/>
              </a:ext>
            </a:extLst>
          </p:cNvPr>
          <p:cNvSpPr/>
          <p:nvPr/>
        </p:nvSpPr>
        <p:spPr>
          <a:xfrm>
            <a:off x="1108952" y="3405442"/>
            <a:ext cx="4357992" cy="395591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5DB57B-456E-52E3-A015-C3FCD7D20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67" y="1619198"/>
            <a:ext cx="3375953" cy="4480948"/>
          </a:xfrm>
          <a:prstGeom prst="roundRect">
            <a:avLst>
              <a:gd name="adj" fmla="val 3412"/>
            </a:avLst>
          </a:prstGeom>
          <a:ln w="6350">
            <a:noFill/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C6E3B21-12D1-9DB5-83A7-BCFD52D0F3CB}"/>
              </a:ext>
            </a:extLst>
          </p:cNvPr>
          <p:cNvSpPr/>
          <p:nvPr/>
        </p:nvSpPr>
        <p:spPr>
          <a:xfrm>
            <a:off x="8105167" y="1941835"/>
            <a:ext cx="3375953" cy="1753721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燕尾形 16">
            <a:extLst>
              <a:ext uri="{FF2B5EF4-FFF2-40B4-BE49-F238E27FC236}">
                <a16:creationId xmlns:a16="http://schemas.microsoft.com/office/drawing/2014/main" id="{C56317F1-09EE-D276-C758-E53D79DDCA7D}"/>
              </a:ext>
            </a:extLst>
          </p:cNvPr>
          <p:cNvSpPr/>
          <p:nvPr/>
        </p:nvSpPr>
        <p:spPr>
          <a:xfrm>
            <a:off x="6105119" y="3058091"/>
            <a:ext cx="1361873" cy="751570"/>
          </a:xfrm>
          <a:prstGeom prst="notchedRightArrow">
            <a:avLst>
              <a:gd name="adj1" fmla="val 50000"/>
              <a:gd name="adj2" fmla="val 6812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FD722F-820C-996A-96F6-BDF19F69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部署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DF4BB8-150C-8F54-8803-D1B2D6A39B9A}"/>
              </a:ext>
            </a:extLst>
          </p:cNvPr>
          <p:cNvGrpSpPr/>
          <p:nvPr/>
        </p:nvGrpSpPr>
        <p:grpSpPr>
          <a:xfrm>
            <a:off x="795582" y="1703810"/>
            <a:ext cx="10831641" cy="1828284"/>
            <a:chOff x="795582" y="1703810"/>
            <a:chExt cx="10831641" cy="182828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D0C0846-3076-5A16-7D3E-F4CC36FD3499}"/>
                </a:ext>
              </a:extLst>
            </p:cNvPr>
            <p:cNvGrpSpPr/>
            <p:nvPr/>
          </p:nvGrpSpPr>
          <p:grpSpPr>
            <a:xfrm>
              <a:off x="795582" y="1703810"/>
              <a:ext cx="10831641" cy="1828284"/>
              <a:chOff x="920208" y="1823315"/>
              <a:chExt cx="10621264" cy="1828284"/>
            </a:xfrm>
          </p:grpSpPr>
          <p:sp>
            <p:nvSpPr>
              <p:cNvPr id="7" name="矩形: 对角圆角 6">
                <a:extLst>
                  <a:ext uri="{FF2B5EF4-FFF2-40B4-BE49-F238E27FC236}">
                    <a16:creationId xmlns:a16="http://schemas.microsoft.com/office/drawing/2014/main" id="{8651E825-B455-C910-2112-D9D408B23752}"/>
                  </a:ext>
                </a:extLst>
              </p:cNvPr>
              <p:cNvSpPr/>
              <p:nvPr/>
            </p:nvSpPr>
            <p:spPr>
              <a:xfrm>
                <a:off x="920208" y="1823316"/>
                <a:ext cx="10621264" cy="1828283"/>
              </a:xfrm>
              <a:prstGeom prst="round2DiagRect">
                <a:avLst>
                  <a:gd name="adj1" fmla="val 5462"/>
                  <a:gd name="adj2" fmla="val 2825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 bIns="0" rtlCol="0" anchor="ctr"/>
              <a:lstStyle/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介绍：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Nginx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是一款轻量级的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Web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服务器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/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反向代理服务器及电子邮件（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IMAP/POP3</a:t>
                </a: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）代理服务器。其特点是占有内存少，并发能力强，在各大型互联网公司都有非常广泛的使用。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  <a:p>
                <a:pPr marL="360000" lvl="1" indent="-285750">
                  <a:lnSpc>
                    <a:spcPct val="2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官网：</a:t>
                </a:r>
                <a:r>
                  <a:rPr lang="en-US" altLang="zh-CN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hlinkClick r:id="rId2"/>
                  </a:rPr>
                  <a:t>https://nginx.org/</a:t>
                </a:r>
                <a:endPara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8" name="矩形: 对角圆角 7">
                <a:extLst>
                  <a:ext uri="{FF2B5EF4-FFF2-40B4-BE49-F238E27FC236}">
                    <a16:creationId xmlns:a16="http://schemas.microsoft.com/office/drawing/2014/main" id="{79C536C8-26CE-6F82-8265-133B9561EF03}"/>
                  </a:ext>
                </a:extLst>
              </p:cNvPr>
              <p:cNvSpPr/>
              <p:nvPr/>
            </p:nvSpPr>
            <p:spPr>
              <a:xfrm>
                <a:off x="920212" y="1823315"/>
                <a:ext cx="1171378" cy="431493"/>
              </a:xfrm>
              <a:prstGeom prst="round2DiagRect">
                <a:avLst>
                  <a:gd name="adj1" fmla="val 22684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3600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Nginx</a:t>
                </a:r>
              </a:p>
            </p:txBody>
          </p:sp>
        </p:grpSp>
        <p:sp>
          <p:nvSpPr>
            <p:cNvPr id="9" name="Shape 2621">
              <a:extLst>
                <a:ext uri="{FF2B5EF4-FFF2-40B4-BE49-F238E27FC236}">
                  <a16:creationId xmlns:a16="http://schemas.microsoft.com/office/drawing/2014/main" id="{A9DEC9EE-6A92-AEC3-0162-9BEF17CBADF3}"/>
                </a:ext>
              </a:extLst>
            </p:cNvPr>
            <p:cNvSpPr/>
            <p:nvPr/>
          </p:nvSpPr>
          <p:spPr>
            <a:xfrm>
              <a:off x="942075" y="1779826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350AD75-D73D-14C2-0A2F-49E7EEBD9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079" y="2737680"/>
            <a:ext cx="2744339" cy="7944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F7DAA0-B772-4FE4-B4F1-1E92AD13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2" y="3716596"/>
            <a:ext cx="6950572" cy="2750276"/>
          </a:xfrm>
          <a:prstGeom prst="roundRect">
            <a:avLst>
              <a:gd name="adj" fmla="val 4607"/>
            </a:avLst>
          </a:prstGeom>
          <a:effectLst/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6C6E3E-549F-0F4B-8C3A-EC78493B7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32" b="-492"/>
          <a:stretch/>
        </p:blipFill>
        <p:spPr>
          <a:xfrm>
            <a:off x="5359665" y="5154189"/>
            <a:ext cx="2188617" cy="313983"/>
          </a:xfrm>
          <a:prstGeom prst="round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8DC0FBD-62D5-AE59-8B8C-AE6D32537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107" y="3974932"/>
            <a:ext cx="2768151" cy="2358514"/>
          </a:xfrm>
          <a:prstGeom prst="roundRect">
            <a:avLst>
              <a:gd name="adj" fmla="val 412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F9D1E58E-102B-33AC-F8CE-C0BA9D05CFAB}"/>
              </a:ext>
            </a:extLst>
          </p:cNvPr>
          <p:cNvSpPr/>
          <p:nvPr/>
        </p:nvSpPr>
        <p:spPr>
          <a:xfrm>
            <a:off x="10255623" y="3965967"/>
            <a:ext cx="1371600" cy="358589"/>
          </a:xfrm>
          <a:prstGeom prst="round2DiagRect">
            <a:avLst>
              <a:gd name="adj1" fmla="val 0"/>
              <a:gd name="adj2" fmla="val 275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配置文件目录</a:t>
            </a:r>
          </a:p>
        </p:txBody>
      </p:sp>
      <p:sp>
        <p:nvSpPr>
          <p:cNvPr id="26" name="矩形: 对角圆角 25">
            <a:extLst>
              <a:ext uri="{FF2B5EF4-FFF2-40B4-BE49-F238E27FC236}">
                <a16:creationId xmlns:a16="http://schemas.microsoft.com/office/drawing/2014/main" id="{69B0B897-AB5B-1F63-B17A-867AC5D6007F}"/>
              </a:ext>
            </a:extLst>
          </p:cNvPr>
          <p:cNvSpPr/>
          <p:nvPr/>
        </p:nvSpPr>
        <p:spPr>
          <a:xfrm>
            <a:off x="10254278" y="4973495"/>
            <a:ext cx="1371600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静态资源文件目录</a:t>
            </a:r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A3ACC76A-5E0C-9C46-761E-381419CF0070}"/>
              </a:ext>
            </a:extLst>
          </p:cNvPr>
          <p:cNvSpPr/>
          <p:nvPr/>
        </p:nvSpPr>
        <p:spPr>
          <a:xfrm>
            <a:off x="10254278" y="5296885"/>
            <a:ext cx="1371600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日志文件目录</a:t>
            </a: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C5AB384C-D1E3-EA4E-5549-E5570E8755FB}"/>
              </a:ext>
            </a:extLst>
          </p:cNvPr>
          <p:cNvSpPr/>
          <p:nvPr/>
        </p:nvSpPr>
        <p:spPr>
          <a:xfrm>
            <a:off x="10254278" y="5620274"/>
            <a:ext cx="1371600" cy="3028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临时文件目录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EC4798-BA7C-7A75-B414-B1290A0C5B21}"/>
              </a:ext>
            </a:extLst>
          </p:cNvPr>
          <p:cNvSpPr/>
          <p:nvPr/>
        </p:nvSpPr>
        <p:spPr>
          <a:xfrm>
            <a:off x="8850107" y="4973495"/>
            <a:ext cx="2768151" cy="302895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FD722F-820C-996A-96F6-BDF19F69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部署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76C5A0-208B-85A9-F3E2-E473288159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5714205" cy="293495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部署：将打包好的</a:t>
            </a:r>
            <a:r>
              <a:rPr lang="en-US" altLang="zh-CN"/>
              <a:t> dist </a:t>
            </a:r>
            <a:r>
              <a:rPr lang="zh-CN" altLang="en-US"/>
              <a:t>目录下的文件，复制到</a:t>
            </a:r>
            <a:r>
              <a:rPr lang="en-US" altLang="zh-CN"/>
              <a:t>nginx</a:t>
            </a:r>
            <a:r>
              <a:rPr lang="zh-CN" altLang="en-US"/>
              <a:t>安装目录的</a:t>
            </a:r>
            <a:r>
              <a:rPr lang="en-US" altLang="zh-CN"/>
              <a:t>html</a:t>
            </a:r>
            <a:r>
              <a:rPr lang="zh-CN" altLang="en-US"/>
              <a:t>目录下。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启动：双击 </a:t>
            </a:r>
            <a:r>
              <a:rPr lang="en-US" altLang="zh-CN"/>
              <a:t>nginx.exe </a:t>
            </a:r>
            <a:r>
              <a:rPr lang="zh-CN" altLang="en-US"/>
              <a:t>文件即可，</a:t>
            </a:r>
            <a:r>
              <a:rPr lang="en-US" altLang="zh-CN"/>
              <a:t>Nginx</a:t>
            </a:r>
            <a:r>
              <a:rPr lang="zh-CN" altLang="en-US"/>
              <a:t>服务器默认占用 </a:t>
            </a:r>
            <a:r>
              <a:rPr lang="en-US" altLang="zh-CN"/>
              <a:t>80 </a:t>
            </a:r>
            <a:r>
              <a:rPr lang="zh-CN" altLang="en-US"/>
              <a:t>端口号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FC02E7-A490-DF90-66CA-21102272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109" y="1270923"/>
            <a:ext cx="4046571" cy="1806097"/>
          </a:xfrm>
          <a:prstGeom prst="roundRect">
            <a:avLst>
              <a:gd name="adj" fmla="val 303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360B4E-D477-2CAC-B963-404D2F09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68" y="3182877"/>
            <a:ext cx="4061812" cy="2194750"/>
          </a:xfrm>
          <a:prstGeom prst="roundRect">
            <a:avLst>
              <a:gd name="adj" fmla="val 264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E272481-D2EA-3B64-71B4-01255E996931}"/>
              </a:ext>
            </a:extLst>
          </p:cNvPr>
          <p:cNvSpPr/>
          <p:nvPr/>
        </p:nvSpPr>
        <p:spPr>
          <a:xfrm>
            <a:off x="7346523" y="5103131"/>
            <a:ext cx="4061812" cy="24760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78C7B0-9E5B-CCF6-A0F8-965FECD7BA70}"/>
              </a:ext>
            </a:extLst>
          </p:cNvPr>
          <p:cNvGrpSpPr/>
          <p:nvPr/>
        </p:nvGrpSpPr>
        <p:grpSpPr>
          <a:xfrm>
            <a:off x="776920" y="5701585"/>
            <a:ext cx="10632760" cy="813688"/>
            <a:chOff x="1048333" y="5599088"/>
            <a:chExt cx="10053320" cy="813688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854B81FA-2BB0-6D95-93A6-7D3647241BF7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343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默认占用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端口号，如果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端口号被占用，可以在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nginx.conf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中修改端口号。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(netstat –ano | findStr  80)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3C4432B-BD54-7E4E-5FDC-F7CF6260E813}"/>
                </a:ext>
              </a:extLst>
            </p:cNvPr>
            <p:cNvGrpSpPr/>
            <p:nvPr/>
          </p:nvGrpSpPr>
          <p:grpSpPr>
            <a:xfrm>
              <a:off x="1048333" y="5599088"/>
              <a:ext cx="10053320" cy="813688"/>
              <a:chOff x="1097275" y="5693358"/>
              <a:chExt cx="10004817" cy="813688"/>
            </a:xfrm>
          </p:grpSpPr>
          <p:sp>
            <p:nvSpPr>
              <p:cNvPr id="8" name="三角形 9">
                <a:extLst>
                  <a:ext uri="{FF2B5EF4-FFF2-40B4-BE49-F238E27FC236}">
                    <a16:creationId xmlns:a16="http://schemas.microsoft.com/office/drawing/2014/main" id="{5AA19681-92BB-1768-2445-B58C88509BE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84B786D-56C3-B649-DC75-C662CDC6349F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904889" cy="813688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92C5670-D661-D65D-72EF-BAE49CACE9F9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423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33FBB6-A7AD-7A80-64E5-F1EB72BA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原生</a:t>
            </a:r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2EA8AA7-70BB-69F2-9C2B-26E205AE44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74325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/>
              <a:t>准备数据地址：</a:t>
            </a:r>
            <a:r>
              <a:rPr lang="en-US" altLang="zh-CN">
                <a:hlinkClick r:id="rId2"/>
              </a:rPr>
              <a:t>http://yapi.smart-xwork.cn/mock/169327/emp/list</a:t>
            </a:r>
            <a:endParaRPr lang="en-US" altLang="zh-CN" b="0" i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创建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XMLHttpRequest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对象：用于和服务器交换数据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向服务器发送请求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获取服务器响应数据</a:t>
            </a:r>
          </a:p>
        </p:txBody>
      </p:sp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D58CD9FC-8F87-BEF7-7065-BBFFCAD3F354}"/>
              </a:ext>
            </a:extLst>
          </p:cNvPr>
          <p:cNvSpPr/>
          <p:nvPr/>
        </p:nvSpPr>
        <p:spPr>
          <a:xfrm>
            <a:off x="3175829" y="2598899"/>
            <a:ext cx="8131079" cy="3972229"/>
          </a:xfrm>
          <a:prstGeom prst="roundRect">
            <a:avLst>
              <a:gd name="adj" fmla="val 2166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&lt;body&gt;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&lt;input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type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"button"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value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获取数据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zh-CN" altLang="en-US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onclick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"getData()"</a:t>
            </a: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&lt;div </a:t>
            </a:r>
            <a:r>
              <a:rPr lang="en-US" altLang="zh-CN" sz="1200" b="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en-US" altLang="zh-CN" sz="1200">
                <a:solidFill>
                  <a:srgbClr val="0000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"div1"</a:t>
            </a:r>
            <a:r>
              <a:rPr lang="en-US" altLang="zh-CN" sz="1200" b="0">
                <a:solidFill>
                  <a:srgbClr val="90201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&gt;&lt;/div&gt;</a:t>
            </a:r>
            <a:b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&lt;/body&gt;</a:t>
            </a:r>
          </a:p>
          <a:p>
            <a:pPr>
              <a:lnSpc>
                <a:spcPts val="1400"/>
              </a:lnSpc>
            </a:pP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&lt;script&gt;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getData(){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 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var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xmlHttpRequest  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XMLHttpRequest();</a:t>
            </a:r>
          </a:p>
          <a:p>
            <a:pPr>
              <a:lnSpc>
                <a:spcPts val="1400"/>
              </a:lnSpc>
            </a:pPr>
            <a:b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发送异步请求</a:t>
            </a:r>
            <a:endParaRPr lang="zh-CN" altLang="en-US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zh-CN" altLang="en-US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xmlHttpRequest.open(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'GET'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en-US" altLang="zh-CN" sz="1200">
                <a:solidFill>
                  <a:srgbClr val="A3151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'http://yapi.smart-xwork.cn/mock/169327/emp/list'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xmlHttpRequest.send();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发送请求</a:t>
            </a:r>
            <a:endParaRPr lang="en-US" altLang="zh-CN" sz="1200" b="0">
              <a:solidFill>
                <a:srgbClr val="008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br>
              <a:rPr lang="zh-CN" altLang="en-US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en-US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</a:t>
            </a:r>
            <a:r>
              <a:rPr lang="zh-CN" altLang="en-US" sz="1200" b="0">
                <a:solidFill>
                  <a:srgbClr val="008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获取服务响应数据</a:t>
            </a:r>
            <a:endParaRPr lang="zh-CN" altLang="en-US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ts val="1400"/>
              </a:lnSpc>
            </a:pPr>
            <a:r>
              <a:rPr lang="zh-CN" altLang="en-US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xmlHttpRequest.onreadystatechange =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function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</a:t>
            </a:r>
            <a:r>
              <a:rPr lang="en-US" altLang="zh-CN" sz="1200" b="0">
                <a:solidFill>
                  <a:srgbClr val="0000FF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(xmlHttpRequest.readyState == 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&amp;&amp; xmlHttpRequest.status == 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   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document.getElementById(</a:t>
            </a:r>
            <a:r>
              <a:rPr lang="en-US" altLang="zh-CN" sz="12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'div1'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).innerHTML = xmlHttpRequest.responseText;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    }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    }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    }</a:t>
            </a:r>
          </a:p>
          <a:p>
            <a:pPr>
              <a:lnSpc>
                <a:spcPts val="1400"/>
              </a:lnSpc>
            </a:pPr>
            <a:r>
              <a:rPr lang="en-US" altLang="zh-CN" sz="1200" b="0">
                <a:solidFill>
                  <a:srgbClr val="8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&lt;/script&gt;</a:t>
            </a:r>
            <a:endParaRPr lang="en-US" altLang="zh-CN" sz="1200" b="0">
              <a:solidFill>
                <a:srgbClr val="0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流程图: 接点 10">
            <a:extLst>
              <a:ext uri="{FF2B5EF4-FFF2-40B4-BE49-F238E27FC236}">
                <a16:creationId xmlns:a16="http://schemas.microsoft.com/office/drawing/2014/main" id="{ADC2A7A7-E6DF-D3F4-BB68-33371542A16C}"/>
              </a:ext>
            </a:extLst>
          </p:cNvPr>
          <p:cNvSpPr/>
          <p:nvPr/>
        </p:nvSpPr>
        <p:spPr>
          <a:xfrm>
            <a:off x="9071841" y="3504386"/>
            <a:ext cx="1945919" cy="1938173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4800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繁琐</a:t>
            </a:r>
          </a:p>
        </p:txBody>
      </p:sp>
    </p:spTree>
    <p:extLst>
      <p:ext uri="{BB962C8B-B14F-4D97-AF65-F5344CB8AC3E}">
        <p14:creationId xmlns:p14="http://schemas.microsoft.com/office/powerpoint/2010/main" val="102276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FD722F-820C-996A-96F6-BDF19F69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部署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76C5A0-208B-85A9-F3E2-E473288159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访问：</a:t>
            </a:r>
            <a:r>
              <a:rPr lang="en-US" altLang="zh-CN">
                <a:hlinkClick r:id="rId2"/>
              </a:rPr>
              <a:t>http://localhost:90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9FABC-92FB-1275-FDDE-75073A2B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33" y="2094979"/>
            <a:ext cx="8728840" cy="430702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382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76FE12-A707-6641-B153-E12970276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7582C4-299D-C24E-9182-C9F79CB78B6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Axios</a:t>
            </a:r>
          </a:p>
          <a:p>
            <a:r>
              <a:rPr lang="zh-CN" altLang="en-US"/>
              <a:t>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00AB8D-D626-70F7-4923-21D39712D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84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76FE12-A707-6641-B153-E12970276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Ajax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7582C4-299D-C24E-9182-C9F79CB78B6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Axios</a:t>
            </a:r>
          </a:p>
          <a:p>
            <a:r>
              <a:rPr lang="zh-CN" altLang="en-US"/>
              <a:t>案例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F00AB8D-D626-70F7-4923-21D39712D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774305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88236</TotalTime>
  <Words>2256</Words>
  <Application>Microsoft Office PowerPoint</Application>
  <PresentationFormat>宽屏</PresentationFormat>
  <Paragraphs>444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71</vt:i4>
      </vt:variant>
    </vt:vector>
  </HeadingPairs>
  <TitlesOfParts>
    <vt:vector size="95" baseType="lpstr">
      <vt:lpstr>Alibaba PuHuiTi B</vt:lpstr>
      <vt:lpstr>Alibaba PuHuiTi M</vt:lpstr>
      <vt:lpstr>Alibaba PuHuiTi Medium</vt:lpstr>
      <vt:lpstr>Alibaba PuHuiTi R</vt:lpstr>
      <vt:lpstr>Helvetica Neue</vt:lpstr>
      <vt:lpstr>阿里巴巴普惠体</vt:lpstr>
      <vt:lpstr>等线</vt:lpstr>
      <vt:lpstr>黑体</vt:lpstr>
      <vt:lpstr>华文楷体</vt:lpstr>
      <vt:lpstr>华文楷体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Web开发</vt:lpstr>
      <vt:lpstr>PowerPoint 演示文稿</vt:lpstr>
      <vt:lpstr>PowerPoint 演示文稿</vt:lpstr>
      <vt:lpstr>PowerPoint 演示文稿</vt:lpstr>
      <vt:lpstr>Ajax</vt:lpstr>
      <vt:lpstr>同步与异步</vt:lpstr>
      <vt:lpstr>原生Ajax</vt:lpstr>
      <vt:lpstr>Ajax</vt:lpstr>
      <vt:lpstr>Ajax</vt:lpstr>
      <vt:lpstr>Axios</vt:lpstr>
      <vt:lpstr>PowerPoint 演示文稿</vt:lpstr>
      <vt:lpstr>Axios</vt:lpstr>
      <vt:lpstr>Ajax</vt:lpstr>
      <vt:lpstr>PowerPoint 演示文稿</vt:lpstr>
      <vt:lpstr>PowerPoint 演示文稿</vt:lpstr>
      <vt:lpstr>前后端分离开发</vt:lpstr>
      <vt:lpstr>前后端分离开发</vt:lpstr>
      <vt:lpstr>前后端混合开发</vt:lpstr>
      <vt:lpstr>前后端分离开发</vt:lpstr>
      <vt:lpstr>前后端分离开发</vt:lpstr>
      <vt:lpstr>前后端分离开发</vt:lpstr>
      <vt:lpstr>YApi</vt:lpstr>
      <vt:lpstr>YApi</vt:lpstr>
      <vt:lpstr>YApi</vt:lpstr>
      <vt:lpstr>PowerPoint 演示文稿</vt:lpstr>
      <vt:lpstr>小白眼中的前端开发</vt:lpstr>
      <vt:lpstr>实际的前端开发</vt:lpstr>
      <vt:lpstr>实际的前端开发</vt:lpstr>
      <vt:lpstr>前端工程化</vt:lpstr>
      <vt:lpstr>前端工程化</vt:lpstr>
      <vt:lpstr>环境准备</vt:lpstr>
      <vt:lpstr>环境准备</vt:lpstr>
      <vt:lpstr>环境准备</vt:lpstr>
      <vt:lpstr>前端工程化</vt:lpstr>
      <vt:lpstr>Vue项目-创建</vt:lpstr>
      <vt:lpstr>Vue项目-目录结构</vt:lpstr>
      <vt:lpstr>Vue项目-启动</vt:lpstr>
      <vt:lpstr>Vue项目-配置端口</vt:lpstr>
      <vt:lpstr>前端工程化</vt:lpstr>
      <vt:lpstr>Vue项目开发流程</vt:lpstr>
      <vt:lpstr>Vue项目开发流程</vt:lpstr>
      <vt:lpstr>PowerPoint 演示文稿</vt:lpstr>
      <vt:lpstr>什么是Element</vt:lpstr>
      <vt:lpstr>Vue组件库Element</vt:lpstr>
      <vt:lpstr>Vue组件库Element</vt:lpstr>
      <vt:lpstr>快速入门</vt:lpstr>
      <vt:lpstr>Vue组件库Element</vt:lpstr>
      <vt:lpstr>常见组件-表格</vt:lpstr>
      <vt:lpstr>常见组件-分页</vt:lpstr>
      <vt:lpstr>常见组件-对话框</vt:lpstr>
      <vt:lpstr>常见组件-表单</vt:lpstr>
      <vt:lpstr>Vue组件库Element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Vue路由</vt:lpstr>
      <vt:lpstr>Vue路由</vt:lpstr>
      <vt:lpstr>Vue路由</vt:lpstr>
      <vt:lpstr>Vue路由</vt:lpstr>
      <vt:lpstr>PowerPoint 演示文稿</vt:lpstr>
      <vt:lpstr>PowerPoint 演示文稿</vt:lpstr>
      <vt:lpstr>PowerPoint 演示文稿</vt:lpstr>
      <vt:lpstr>打包部署</vt:lpstr>
      <vt:lpstr>PowerPoint 演示文稿</vt:lpstr>
      <vt:lpstr>打包</vt:lpstr>
      <vt:lpstr>部署</vt:lpstr>
      <vt:lpstr>部署</vt:lpstr>
      <vt:lpstr>部署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M8242</cp:lastModifiedBy>
  <cp:revision>5893</cp:revision>
  <dcterms:created xsi:type="dcterms:W3CDTF">2020-03-31T02:23:27Z</dcterms:created>
  <dcterms:modified xsi:type="dcterms:W3CDTF">2022-10-11T11:32:25Z</dcterms:modified>
</cp:coreProperties>
</file>